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9321"/>
  </p:normalViewPr>
  <p:slideViewPr>
    <p:cSldViewPr snapToGrid="0" snapToObjects="1">
      <p:cViewPr varScale="1">
        <p:scale>
          <a:sx n="87" d="100"/>
          <a:sy n="87" d="100"/>
        </p:scale>
        <p:origin x="3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BAFEF-9193-CE47-8E2E-E3AD25FB0BBA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4A7D3-ACF3-D147-A6D4-79D3AD6749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243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Min påstand er derfor at kommunene må jobbe mer systematisk med digitalisering for å få til reelle forbedringer – nye tjenester som betyr noe og nye måter å jobbe på som gir gevinster. KS anbefaler derfor kommunene å følge prosjektveiviseren når de skal digitalisere. KS sin verktøykasse på nettet tar utgangspunkt i denne. Særlig er konseptfasen sentral. Det er her man skaffer seg innsikt og utreder hvordan dette arbeidet bør legges opp. Her må man stille seg mange sentrale spørsmål som: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Hvorfor skal vi gjøre dette – hvilke gevinster skal</a:t>
            </a:r>
            <a:r>
              <a:rPr lang="nb-NO" baseline="0" dirty="0"/>
              <a:t> dette gi kommunen?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Hvordan legger vi opp omstillingsarbeidet – skal vi gå i dialog med eksisterende leverandører eller bør kommunen gjennomføre en konkurranse i markedet?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Hvordan ser vi for oss omstillingsarbeidet – hvor lang tid vil det ta – hva med kostnader – hvordan skal dette finansieres?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Står kommunen foran en kommunesammenslåing – i så fall bør konseptfasen gjennomføres med utgangspunkt i den nye kommunestrukturen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aseline="0" dirty="0"/>
              <a:t>Konseptfasen skal resultere i et beslutningsgrunnlag før man går videre. Det er sentralt at en slik omstilling er forankret hos ledelsen i kommunen.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117A2-A464-49A4-A5F9-CD4530760B4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928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KS har tilrettelagt skjema og veiledning for hvordan du går fram, se verktøykasse på ks.no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9C2D-656D-4971-BA45-E669B1F51847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4580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KS har tilrettelagt skjema og veiledning for hvordan du går fram, se verktøykasse på ks.no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9C2D-656D-4971-BA45-E669B1F51847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4510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KS har tilrettelagt skjema og veiledning for hvordan du går fram, se verktøykasse på ks.no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9C2D-656D-4971-BA45-E669B1F5184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5165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KS har tilrettelagt skjema og veiledning for hvordan du går fram, se verktøykasse på ks.no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9C2D-656D-4971-BA45-E669B1F5184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7052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Eksempel på rapporter som kan være nyttige for å følge opp arbeidet med gevinster…</a:t>
            </a:r>
          </a:p>
          <a:p>
            <a:r>
              <a:rPr lang="nb-NO" dirty="0"/>
              <a:t>KS har tilrettelagt skjema og veiledning for hvordan du går fram, se verktøykasse på ks.no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9C2D-656D-4971-BA45-E669B1F5184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387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sentrale er at kommunene greier å realisere de planlagte gevinstene. Svært ofte ser vi at man er flinke til å dokumentere gevinster før omstillingsarbeidet igangsettes, men så glemmer man</a:t>
            </a:r>
            <a:r>
              <a:rPr lang="nb-NO" baseline="0" dirty="0"/>
              <a:t> dette når nye verktøy tas i bruk. Her trenger kommunene trening i denne type endringsarbeid. </a:t>
            </a:r>
            <a:r>
              <a:rPr lang="nb-NO" baseline="0" dirty="0" err="1"/>
              <a:t>Malverket</a:t>
            </a:r>
            <a:r>
              <a:rPr lang="nb-NO" baseline="0" dirty="0"/>
              <a:t> til KS og en bevisst holdning til hvordan kommunene jobber med endringer kan bidra til forbedringer i kommunene.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9C2D-656D-4971-BA45-E669B1F5184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855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Desto flinkere kommunen er til å drive endringsarbeid – desto mindre er sjansen for at endringene skaper negative reaksjoner i organisasjonen. Her kan man endre på kurven!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9C2D-656D-4971-BA45-E669B1F5184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451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En</a:t>
            </a:r>
            <a:r>
              <a:rPr lang="nb-NO" baseline="0" dirty="0"/>
              <a:t> sentral effekt av digitaliseringsarbeidet er nye måter å jobbe på slik at gevinster kan tas ut. KS sin verktøykasse på nett gir nyttige tips </a:t>
            </a:r>
            <a:r>
              <a:rPr lang="nb-NO" baseline="0" dirty="0" err="1"/>
              <a:t>mht</a:t>
            </a:r>
            <a:r>
              <a:rPr lang="nb-NO" baseline="0" dirty="0"/>
              <a:t> hvordan kommunene kan arbeide med å:</a:t>
            </a:r>
          </a:p>
          <a:p>
            <a:pPr marL="228600" indent="-228600">
              <a:buFont typeface="+mj-lt"/>
              <a:buAutoNum type="arabicPeriod"/>
            </a:pPr>
            <a:r>
              <a:rPr lang="nb-NO" baseline="0" dirty="0"/>
              <a:t>Kartlegge gevinstene</a:t>
            </a:r>
          </a:p>
          <a:p>
            <a:pPr marL="228600" indent="-228600">
              <a:buFont typeface="+mj-lt"/>
              <a:buAutoNum type="arabicPeriod"/>
            </a:pPr>
            <a:r>
              <a:rPr lang="nb-NO" baseline="0" dirty="0"/>
              <a:t>Planlegge hvordan disse skal tas ut</a:t>
            </a:r>
          </a:p>
          <a:p>
            <a:pPr marL="228600" indent="-228600">
              <a:buFont typeface="+mj-lt"/>
              <a:buAutoNum type="arabicPeriod"/>
            </a:pPr>
            <a:r>
              <a:rPr lang="nb-NO" baseline="0" dirty="0"/>
              <a:t>Følge opp gevinstene slik at dette blir realiteter og ikke bare flotte talemåter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117A2-A464-49A4-A5F9-CD4530760B4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789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har valgt å gruppere gevinstene i disse 3 typene og har laget egne skjema som man kan bruke lokalt</a:t>
            </a:r>
            <a:r>
              <a:rPr lang="nb-NO" baseline="0" dirty="0"/>
              <a:t> for å dokumentere disse og de vurderingene som gjøres i denne sammenheng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9C2D-656D-4971-BA45-E669B1F5184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2135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Eksempel på unngått kostnad er at nye løsninger kan innebære</a:t>
            </a:r>
            <a:r>
              <a:rPr lang="nb-NO" baseline="0" dirty="0"/>
              <a:t> reduksjon i lisenskostnader til programvare som ikke lenger blir så viktig eller at man ser at en konkurranse i markedet vil bidra til å redusere prisen på en programvare man allerede har.</a:t>
            </a:r>
          </a:p>
          <a:p>
            <a:endParaRPr lang="nb-NO" baseline="0" dirty="0"/>
          </a:p>
          <a:p>
            <a:r>
              <a:rPr lang="nb-NO" baseline="0" dirty="0"/>
              <a:t>Eksempel på spart tid er at ny innsending av søknaden via </a:t>
            </a:r>
            <a:r>
              <a:rPr lang="nb-NO" baseline="0" dirty="0" err="1"/>
              <a:t>AltInn</a:t>
            </a:r>
            <a:r>
              <a:rPr lang="nb-NO" baseline="0" dirty="0"/>
              <a:t> og en generell overgang til digital kommunikasjon vil spare tid ved postmottak og internt mellom ulike avdelinger.</a:t>
            </a:r>
          </a:p>
          <a:p>
            <a:endParaRPr lang="nb-NO" baseline="0" dirty="0"/>
          </a:p>
          <a:p>
            <a:r>
              <a:rPr lang="nb-NO" baseline="0" dirty="0"/>
              <a:t>Eksempel på økt kvalitet er nok mer vanskelig å dokumentere, men dette kan skje gjennom egne spørreundersøkelser der man ber innbyggere og næringsliv om å svare på hvor fornøyde de er med kommunens tjenester innenfor plan- og byggesak. Ved å gjennomføre de samme spørsmålene med jevne mellomrom kan man få svar på hvordan kvaliteten utvikler seg.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9C2D-656D-4971-BA45-E669B1F5184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1944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Dette er et eksempel på hvordan man kan måle kvaliteten… Før omstilling og etter.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9C2D-656D-4971-BA45-E669B1F5184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0089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På samme måte må man også beskrive nye kostnader som kommer som et resultat av omstillingsarbeidet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ACDC6-102A-9244-96CD-7F30BA095DCF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444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KS har tilrettelagt skjema og veiledning for hvordan du går fram, se verktøykasse på ks.no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9C2D-656D-4971-BA45-E669B1F5184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131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KS har tilrettelagt skjema og veiledning for hvordan du går fram, se verktøykasse på ks.no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9C2D-656D-4971-BA45-E669B1F5184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3907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KS har tilrettelagt skjema og veiledning for hvordan du går fram, se verktøykasse på ks.no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89C2D-656D-4971-BA45-E669B1F5184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006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CC3115-C00C-1649-944F-648695D06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3B0A3E8-BEB9-BD4C-91FF-AB346895B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9BD15AF-0989-A74E-9F04-06EEFB3E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DB2A-EAFE-5D4E-9799-21C3FC999D79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D7151C-A363-B84A-82FE-34E1CC0B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71589FD-A98F-A74F-B106-6D82AC230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CE6-64FF-3B48-B087-4D57446864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219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AE37F4-3E09-F443-9198-779D267A2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DBE1050-624E-384D-9DC0-D052190F1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6E98EE6-009F-AB47-AE93-B5021EC9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DB2A-EAFE-5D4E-9799-21C3FC999D79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DFD6D1-773A-294D-8AFB-A81D1D7F7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11C3E47-F541-2841-A80E-86453C7E0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CE6-64FF-3B48-B087-4D57446864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976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9F466D8-743A-334C-9FBE-0907FA797A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3D846E8-8591-0449-A219-EDDCEE4AD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04E746-0DEE-F24F-9C28-BE3C27C4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DB2A-EAFE-5D4E-9799-21C3FC999D79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57A593-962D-9242-B817-C1CC11496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C2952D4-15EB-674A-91CC-51EFF0AE9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CE6-64FF-3B48-B087-4D57446864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8912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  <p:pic>
        <p:nvPicPr>
          <p:cNvPr id="10" name="Bilde 9" descr="NKF_K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67" y="339780"/>
            <a:ext cx="2407015" cy="70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6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1A3990-FA88-B24D-8CF5-63E47CB2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281A8F-16D6-7847-8EFD-FF855528D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EF83A89-5416-8C43-96A9-30760493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DB2A-EAFE-5D4E-9799-21C3FC999D79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097B1B-3DFE-1A4C-9EA3-79E53DE6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9597E4F-375B-254C-9235-2CC3E849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CE6-64FF-3B48-B087-4D57446864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396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945D45-636E-CF44-858E-EF297232C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8EB679D-E4DC-E44B-A720-695C2BF13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238D77-82D1-164C-87DA-ACEE592B4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DB2A-EAFE-5D4E-9799-21C3FC999D79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1C6362-55C9-E34C-9305-478F4C86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F4E8141-2CAC-9A4E-A3D2-5B93A83C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CE6-64FF-3B48-B087-4D57446864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3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D36FFE-AE67-8D43-AD9D-38DF6BDE2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540310-1A37-0F4C-8874-83456ADD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3B5370B-1397-554E-9B53-5559A4650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DE90ED5-3692-9741-BE72-67FF8E74D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DB2A-EAFE-5D4E-9799-21C3FC999D79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24CD726-4808-8E48-B95C-FDB911FC5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7206E13-F0EF-714F-BC3D-146429A2F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CE6-64FF-3B48-B087-4D57446864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626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FF28D2-D566-5249-89AB-F304E39E8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F8DC9D-982B-E64C-BAA0-D0C66F12E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27BF0D-7B60-6640-80BB-30E67804A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4682D95-120B-724E-A1F0-93C23DF1F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47544D4F-41A9-4C46-9708-AB99F6E8A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97A1C95-A2DB-0D4E-828F-DAD88D597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DB2A-EAFE-5D4E-9799-21C3FC999D79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C4001F3-26C0-3940-98D6-19FD198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9EA1EDF-A055-B745-8EEB-9F1F2A4A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CE6-64FF-3B48-B087-4D57446864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541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5A9A46-CDFB-C84F-A69E-9A8E51C0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561F16E-8DA6-F74C-BE07-12D7C470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DB2A-EAFE-5D4E-9799-21C3FC999D79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A1EFAE0-3881-8C4E-B13D-A10360D7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6B06B76-52E2-404A-9B74-92D75EE3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CE6-64FF-3B48-B087-4D57446864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5049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394160B-970A-7940-B31A-AB06B96FA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DB2A-EAFE-5D4E-9799-21C3FC999D79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4656913-E4DD-4E4C-A1BA-7B954039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C229719-8761-414A-ACE6-68586B2D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CE6-64FF-3B48-B087-4D57446864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75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BA7FE6-1F47-C944-A6EA-21F311D94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02DCF3-746A-6849-BC7B-697395C34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1A2A9C1-D8C3-8241-A749-DDE742241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476E935-48BA-6240-862D-58B7A580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DB2A-EAFE-5D4E-9799-21C3FC999D79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837BDD9-4B35-D54A-A810-9771401F0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837B2FF-9758-484D-9967-F8B472E45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CE6-64FF-3B48-B087-4D57446864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809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5F8110-6EBF-EB4D-8410-449803082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1A9614D-5A3F-2340-B602-BAF72A08B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E3F7ED7-92B0-6E48-B263-20CC9AA23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64322F1-172A-604A-A106-CF6960F4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DB2A-EAFE-5D4E-9799-21C3FC999D79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6AE546A-273F-5F48-9CEA-E6D6486E0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75C6E6E-A0B5-8E46-A411-9804160E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6ACE6-64FF-3B48-B087-4D57446864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38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60841E0-AC45-3941-8F9E-1CA0F8DA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6B22F8-F293-6846-AF21-602A245A6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3FC563-07AF-9946-A308-6D5794631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1DB2A-EAFE-5D4E-9799-21C3FC999D79}" type="datetimeFigureOut">
              <a:rPr lang="nb-NO" smtClean="0"/>
              <a:t>29.11.2017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FD789B0-7E02-A64B-8D24-1D6A49406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1599941-604E-7B44-A50E-A4959B524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6ACE6-64FF-3B48-B087-4D574468649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784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33293" cy="1230558"/>
          </a:xfrm>
        </p:spPr>
        <p:txBody>
          <a:bodyPr/>
          <a:lstStyle/>
          <a:p>
            <a:r>
              <a:rPr lang="nb-NO" dirty="0"/>
              <a:t>Tema 2</a:t>
            </a:r>
            <a:br>
              <a:rPr lang="nb-NO" dirty="0"/>
            </a:br>
            <a:r>
              <a:rPr lang="nb-NO" dirty="0"/>
              <a:t>Digitalisering skal gi gevinster i kommunene – hvordan jobbe med dette?</a:t>
            </a:r>
          </a:p>
        </p:txBody>
      </p:sp>
    </p:spTree>
    <p:extLst>
      <p:ext uri="{BB962C8B-B14F-4D97-AF65-F5344CB8AC3E}">
        <p14:creationId xmlns:p14="http://schemas.microsoft.com/office/powerpoint/2010/main" val="126150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1201886" y="296599"/>
            <a:ext cx="8229600" cy="59387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Planlegge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01886" y="1004772"/>
            <a:ext cx="9624610" cy="540000"/>
            <a:chOff x="536460" y="0"/>
            <a:chExt cx="6064315" cy="573980"/>
          </a:xfrm>
          <a:solidFill>
            <a:schemeClr val="tx2"/>
          </a:solidFill>
        </p:grpSpPr>
        <p:sp>
          <p:nvSpPr>
            <p:cNvPr id="6" name="Freeform 5"/>
            <p:cNvSpPr/>
            <p:nvPr/>
          </p:nvSpPr>
          <p:spPr>
            <a:xfrm>
              <a:off x="536460" y="0"/>
              <a:ext cx="1434951" cy="573980"/>
            </a:xfrm>
            <a:custGeom>
              <a:avLst/>
              <a:gdLst>
                <a:gd name="connsiteX0" fmla="*/ 0 w 1434951"/>
                <a:gd name="connsiteY0" fmla="*/ 0 h 573980"/>
                <a:gd name="connsiteX1" fmla="*/ 1147961 w 1434951"/>
                <a:gd name="connsiteY1" fmla="*/ 0 h 573980"/>
                <a:gd name="connsiteX2" fmla="*/ 1434951 w 1434951"/>
                <a:gd name="connsiteY2" fmla="*/ 286990 h 573980"/>
                <a:gd name="connsiteX3" fmla="*/ 1147961 w 1434951"/>
                <a:gd name="connsiteY3" fmla="*/ 573980 h 573980"/>
                <a:gd name="connsiteX4" fmla="*/ 0 w 1434951"/>
                <a:gd name="connsiteY4" fmla="*/ 573980 h 573980"/>
                <a:gd name="connsiteX5" fmla="*/ 286990 w 1434951"/>
                <a:gd name="connsiteY5" fmla="*/ 286990 h 573980"/>
                <a:gd name="connsiteX6" fmla="*/ 0 w 1434951"/>
                <a:gd name="connsiteY6" fmla="*/ 0 h 5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951" h="573980">
                  <a:moveTo>
                    <a:pt x="0" y="0"/>
                  </a:moveTo>
                  <a:lnTo>
                    <a:pt x="1147961" y="0"/>
                  </a:lnTo>
                  <a:lnTo>
                    <a:pt x="1434951" y="286990"/>
                  </a:lnTo>
                  <a:lnTo>
                    <a:pt x="1147961" y="573980"/>
                  </a:lnTo>
                  <a:lnTo>
                    <a:pt x="0" y="573980"/>
                  </a:lnTo>
                  <a:lnTo>
                    <a:pt x="286990" y="286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4000" tIns="72000" rIns="252000" bIns="72000" numCol="1" spcCol="1270" anchor="ctr" anchorCtr="0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Aft>
                  <a:spcPts val="420"/>
                </a:spcAft>
              </a:pPr>
              <a:r>
                <a:rPr lang="nb-NO" sz="140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1. Konsept</a:t>
              </a:r>
              <a:endParaRPr lang="en-US" sz="1400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693794" y="0"/>
              <a:ext cx="1434951" cy="573980"/>
            </a:xfrm>
            <a:custGeom>
              <a:avLst/>
              <a:gdLst>
                <a:gd name="connsiteX0" fmla="*/ 0 w 1434951"/>
                <a:gd name="connsiteY0" fmla="*/ 0 h 573980"/>
                <a:gd name="connsiteX1" fmla="*/ 1147961 w 1434951"/>
                <a:gd name="connsiteY1" fmla="*/ 0 h 573980"/>
                <a:gd name="connsiteX2" fmla="*/ 1434951 w 1434951"/>
                <a:gd name="connsiteY2" fmla="*/ 286990 h 573980"/>
                <a:gd name="connsiteX3" fmla="*/ 1147961 w 1434951"/>
                <a:gd name="connsiteY3" fmla="*/ 573980 h 573980"/>
                <a:gd name="connsiteX4" fmla="*/ 0 w 1434951"/>
                <a:gd name="connsiteY4" fmla="*/ 573980 h 573980"/>
                <a:gd name="connsiteX5" fmla="*/ 286990 w 1434951"/>
                <a:gd name="connsiteY5" fmla="*/ 286990 h 573980"/>
                <a:gd name="connsiteX6" fmla="*/ 0 w 1434951"/>
                <a:gd name="connsiteY6" fmla="*/ 0 h 5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951" h="573980">
                  <a:moveTo>
                    <a:pt x="0" y="0"/>
                  </a:moveTo>
                  <a:lnTo>
                    <a:pt x="1147961" y="0"/>
                  </a:lnTo>
                  <a:lnTo>
                    <a:pt x="1434951" y="286990"/>
                  </a:lnTo>
                  <a:lnTo>
                    <a:pt x="1147961" y="573980"/>
                  </a:lnTo>
                  <a:lnTo>
                    <a:pt x="0" y="573980"/>
                  </a:lnTo>
                  <a:lnTo>
                    <a:pt x="286990" y="28699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6995" tIns="72000" rIns="300325" bIns="72000" numCol="1" spcCol="1270" anchor="ctr" anchorCtr="0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Aft>
                  <a:spcPts val="420"/>
                </a:spcAft>
              </a:pPr>
              <a:r>
                <a:rPr lang="nb-NO" sz="140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2. Planlegge </a:t>
              </a:r>
              <a:endParaRPr lang="en-US" sz="1400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851136" y="0"/>
              <a:ext cx="1434951" cy="573980"/>
            </a:xfrm>
            <a:custGeom>
              <a:avLst/>
              <a:gdLst>
                <a:gd name="connsiteX0" fmla="*/ 0 w 1434951"/>
                <a:gd name="connsiteY0" fmla="*/ 0 h 573980"/>
                <a:gd name="connsiteX1" fmla="*/ 1147961 w 1434951"/>
                <a:gd name="connsiteY1" fmla="*/ 0 h 573980"/>
                <a:gd name="connsiteX2" fmla="*/ 1434951 w 1434951"/>
                <a:gd name="connsiteY2" fmla="*/ 286990 h 573980"/>
                <a:gd name="connsiteX3" fmla="*/ 1147961 w 1434951"/>
                <a:gd name="connsiteY3" fmla="*/ 573980 h 573980"/>
                <a:gd name="connsiteX4" fmla="*/ 0 w 1434951"/>
                <a:gd name="connsiteY4" fmla="*/ 573980 h 573980"/>
                <a:gd name="connsiteX5" fmla="*/ 286990 w 1434951"/>
                <a:gd name="connsiteY5" fmla="*/ 286990 h 573980"/>
                <a:gd name="connsiteX6" fmla="*/ 0 w 1434951"/>
                <a:gd name="connsiteY6" fmla="*/ 0 h 5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951" h="573980">
                  <a:moveTo>
                    <a:pt x="0" y="0"/>
                  </a:moveTo>
                  <a:lnTo>
                    <a:pt x="1147961" y="0"/>
                  </a:lnTo>
                  <a:lnTo>
                    <a:pt x="1434951" y="286990"/>
                  </a:lnTo>
                  <a:lnTo>
                    <a:pt x="1147961" y="573980"/>
                  </a:lnTo>
                  <a:lnTo>
                    <a:pt x="0" y="573980"/>
                  </a:lnTo>
                  <a:lnTo>
                    <a:pt x="286990" y="286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4000" tIns="72000" rIns="252000" bIns="72000" numCol="1" spcCol="1270" anchor="ctr" anchorCtr="0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Aft>
                  <a:spcPts val="420"/>
                </a:spcAft>
              </a:pPr>
              <a:r>
                <a:rPr lang="nb-NO" sz="140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3. Gjennomføre</a:t>
              </a:r>
              <a:endParaRPr lang="en-US" sz="2000" dirty="0">
                <a:latin typeface="Times New Roman"/>
                <a:ea typeface="Times New Roman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008479" y="0"/>
              <a:ext cx="1434951" cy="573980"/>
            </a:xfrm>
            <a:custGeom>
              <a:avLst/>
              <a:gdLst>
                <a:gd name="connsiteX0" fmla="*/ 0 w 1434951"/>
                <a:gd name="connsiteY0" fmla="*/ 0 h 573980"/>
                <a:gd name="connsiteX1" fmla="*/ 1147961 w 1434951"/>
                <a:gd name="connsiteY1" fmla="*/ 0 h 573980"/>
                <a:gd name="connsiteX2" fmla="*/ 1434951 w 1434951"/>
                <a:gd name="connsiteY2" fmla="*/ 286990 h 573980"/>
                <a:gd name="connsiteX3" fmla="*/ 1147961 w 1434951"/>
                <a:gd name="connsiteY3" fmla="*/ 573980 h 573980"/>
                <a:gd name="connsiteX4" fmla="*/ 0 w 1434951"/>
                <a:gd name="connsiteY4" fmla="*/ 573980 h 573980"/>
                <a:gd name="connsiteX5" fmla="*/ 286990 w 1434951"/>
                <a:gd name="connsiteY5" fmla="*/ 286990 h 573980"/>
                <a:gd name="connsiteX6" fmla="*/ 0 w 1434951"/>
                <a:gd name="connsiteY6" fmla="*/ 0 h 5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951" h="573980">
                  <a:moveTo>
                    <a:pt x="0" y="0"/>
                  </a:moveTo>
                  <a:lnTo>
                    <a:pt x="1147961" y="0"/>
                  </a:lnTo>
                  <a:lnTo>
                    <a:pt x="1434951" y="286990"/>
                  </a:lnTo>
                  <a:lnTo>
                    <a:pt x="1147961" y="573980"/>
                  </a:lnTo>
                  <a:lnTo>
                    <a:pt x="0" y="573980"/>
                  </a:lnTo>
                  <a:lnTo>
                    <a:pt x="286990" y="286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6995" tIns="72000" rIns="300325" bIns="72000" numCol="1" spcCol="1270" anchor="ctr" anchorCtr="0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Aft>
                  <a:spcPts val="420"/>
                </a:spcAft>
              </a:pPr>
              <a:r>
                <a:rPr lang="nb-NO" sz="140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4. Avslutte</a:t>
              </a:r>
              <a:endParaRPr lang="en-US" sz="2000" dirty="0">
                <a:latin typeface="Times New Roman"/>
                <a:ea typeface="Times New Roman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165824" y="0"/>
              <a:ext cx="1434951" cy="573980"/>
            </a:xfrm>
            <a:custGeom>
              <a:avLst/>
              <a:gdLst>
                <a:gd name="connsiteX0" fmla="*/ 0 w 1434951"/>
                <a:gd name="connsiteY0" fmla="*/ 0 h 573980"/>
                <a:gd name="connsiteX1" fmla="*/ 1147961 w 1434951"/>
                <a:gd name="connsiteY1" fmla="*/ 0 h 573980"/>
                <a:gd name="connsiteX2" fmla="*/ 1434951 w 1434951"/>
                <a:gd name="connsiteY2" fmla="*/ 286990 h 573980"/>
                <a:gd name="connsiteX3" fmla="*/ 1147961 w 1434951"/>
                <a:gd name="connsiteY3" fmla="*/ 573980 h 573980"/>
                <a:gd name="connsiteX4" fmla="*/ 0 w 1434951"/>
                <a:gd name="connsiteY4" fmla="*/ 573980 h 573980"/>
                <a:gd name="connsiteX5" fmla="*/ 286990 w 1434951"/>
                <a:gd name="connsiteY5" fmla="*/ 286990 h 573980"/>
                <a:gd name="connsiteX6" fmla="*/ 0 w 1434951"/>
                <a:gd name="connsiteY6" fmla="*/ 0 h 5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951" h="573980">
                  <a:moveTo>
                    <a:pt x="0" y="0"/>
                  </a:moveTo>
                  <a:lnTo>
                    <a:pt x="1147961" y="0"/>
                  </a:lnTo>
                  <a:lnTo>
                    <a:pt x="1434951" y="286990"/>
                  </a:lnTo>
                  <a:lnTo>
                    <a:pt x="1147961" y="573980"/>
                  </a:lnTo>
                  <a:lnTo>
                    <a:pt x="0" y="573980"/>
                  </a:lnTo>
                  <a:lnTo>
                    <a:pt x="286990" y="286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6995" tIns="72000" rIns="300325" bIns="72000" numCol="1" spcCol="1270" anchor="ctr" anchorCtr="0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Aft>
                  <a:spcPts val="420"/>
                </a:spcAft>
              </a:pPr>
              <a:r>
                <a:rPr lang="nb-NO" sz="140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5. Realisere</a:t>
              </a:r>
              <a:endParaRPr lang="en-US" sz="2000" dirty="0">
                <a:latin typeface="Times New Roman"/>
                <a:ea typeface="Times New Roman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471858" y="1861242"/>
          <a:ext cx="9180902" cy="428777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90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0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358">
                <a:tc>
                  <a:txBody>
                    <a:bodyPr/>
                    <a:lstStyle/>
                    <a:p>
                      <a:r>
                        <a:rPr lang="nb-NO" sz="1600" dirty="0"/>
                        <a:t>Aktiviteter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600" dirty="0"/>
                        <a:t>Verktøy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8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dirty="0"/>
                        <a:t>Planlegge prosjektet og sammenstille styringsdokument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/>
                        <a:t>Styringsdokument</a:t>
                      </a:r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859">
                <a:tc>
                  <a:txBody>
                    <a:bodyPr/>
                    <a:lstStyle/>
                    <a:p>
                      <a:r>
                        <a:rPr lang="nb-NO" sz="1600" dirty="0"/>
                        <a:t>Oppdatere interessentanalyse og forankringsplan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/>
                        <a:t>Forankringsverktøy</a:t>
                      </a:r>
                      <a:r>
                        <a:rPr lang="nb-NO" sz="1600" dirty="0"/>
                        <a:t> (interessentanalyse og forankringsplan)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859">
                <a:tc>
                  <a:txBody>
                    <a:bodyPr/>
                    <a:lstStyle/>
                    <a:p>
                      <a:r>
                        <a:rPr lang="nb-NO" sz="1600" dirty="0"/>
                        <a:t>Jobbe med endringsledelse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dirty="0"/>
                        <a:t>Forankringsverktøy</a:t>
                      </a:r>
                      <a:r>
                        <a:rPr lang="nb-NO" sz="1600" dirty="0"/>
                        <a:t> (interessentanalyse og forankringsplan)</a:t>
                      </a:r>
                    </a:p>
                    <a:p>
                      <a:endParaRPr lang="nb-NO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859">
                <a:tc>
                  <a:txBody>
                    <a:bodyPr/>
                    <a:lstStyle/>
                    <a:p>
                      <a:r>
                        <a:rPr lang="nb-NO" sz="1600" dirty="0"/>
                        <a:t>Detaljere tjenestereisene og gevinstvurderingen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/>
                        <a:t>Tjenestereise</a:t>
                      </a:r>
                    </a:p>
                    <a:p>
                      <a:r>
                        <a:rPr lang="nb-NO" sz="1600" b="1" dirty="0"/>
                        <a:t>Verktøy for gevinstkartlegging </a:t>
                      </a:r>
                      <a:r>
                        <a:rPr lang="nb-NO" sz="1600" dirty="0"/>
                        <a:t>(endrings- og gevinstoversikt og gevinstvurdering)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8859">
                <a:tc>
                  <a:txBody>
                    <a:bodyPr/>
                    <a:lstStyle/>
                    <a:p>
                      <a:r>
                        <a:rPr lang="nb-NO" sz="2000" b="1" dirty="0">
                          <a:solidFill>
                            <a:srgbClr val="FF0000"/>
                          </a:solidFill>
                        </a:rPr>
                        <a:t>Utarbeide gevinstrealiseringsplan</a:t>
                      </a:r>
                    </a:p>
                    <a:p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/>
                        <a:t>Verktøy for gevinstkartlegging </a:t>
                      </a:r>
                      <a:r>
                        <a:rPr lang="nb-NO" sz="1600" dirty="0"/>
                        <a:t>(endrings- og gevinstoversikt og gevinstvurdering)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615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1892868" y="489092"/>
            <a:ext cx="8229600" cy="59387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>
                <a:solidFill>
                  <a:srgbClr val="001A58"/>
                </a:solidFill>
              </a:rPr>
              <a:t>Gevinstrealiseringsplan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1073890"/>
            <a:ext cx="9144000" cy="5034302"/>
          </a:xfrm>
          <a:prstGeom prst="rect">
            <a:avLst/>
          </a:prstGeom>
          <a:solidFill>
            <a:schemeClr val="bg1">
              <a:lumMod val="8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b-NO" b="1" dirty="0">
              <a:solidFill>
                <a:srgbClr val="FF99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975662" y="2723732"/>
            <a:ext cx="632006" cy="593725"/>
          </a:xfrm>
          <a:prstGeom prst="ellipse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/>
              <a:t>4</a:t>
            </a:r>
          </a:p>
        </p:txBody>
      </p:sp>
      <p:sp>
        <p:nvSpPr>
          <p:cNvPr id="9" name="Curved Down Arrow 8"/>
          <p:cNvSpPr/>
          <p:nvPr/>
        </p:nvSpPr>
        <p:spPr>
          <a:xfrm rot="21109643">
            <a:off x="7029075" y="2047663"/>
            <a:ext cx="2446295" cy="970624"/>
          </a:xfrm>
          <a:prstGeom prst="curved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26643" y="2737079"/>
            <a:ext cx="632006" cy="593725"/>
          </a:xfrm>
          <a:prstGeom prst="ellipse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/>
              <a:t>3</a:t>
            </a:r>
          </a:p>
        </p:txBody>
      </p:sp>
      <p:sp>
        <p:nvSpPr>
          <p:cNvPr id="11" name="Curved Down Arrow 10"/>
          <p:cNvSpPr/>
          <p:nvPr/>
        </p:nvSpPr>
        <p:spPr>
          <a:xfrm rot="21109643">
            <a:off x="4888129" y="2047663"/>
            <a:ext cx="2446295" cy="970624"/>
          </a:xfrm>
          <a:prstGeom prst="curved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2" name="Tittel 3"/>
          <p:cNvSpPr txBox="1">
            <a:spLocks/>
          </p:cNvSpPr>
          <p:nvPr/>
        </p:nvSpPr>
        <p:spPr>
          <a:xfrm>
            <a:off x="2069108" y="2196538"/>
            <a:ext cx="8740080" cy="1143000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nb-NO" sz="1200" dirty="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665188" y="2279930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i="1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665188" y="2182820"/>
            <a:ext cx="216726" cy="91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/>
            <a:endParaRPr lang="nb-NO" altLang="en-US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defTabSz="914400" eaLnBrk="0" hangingPunct="0"/>
            <a:r>
              <a:rPr lang="nb-NO" altLang="en-US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altLang="en-US" sz="1100" b="1" i="1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eaLnBrk="0" hangingPunct="0"/>
            <a:r>
              <a:rPr lang="nb-NO" altLang="en-US" sz="1100" b="1" i="1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en-US" sz="1100" b="1" i="1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eaLnBrk="0" hangingPunct="0"/>
            <a:endParaRPr lang="en-US" altLang="en-US"/>
          </a:p>
        </p:txBody>
      </p:sp>
      <p:sp>
        <p:nvSpPr>
          <p:cNvPr id="15" name="Oval 14"/>
          <p:cNvSpPr/>
          <p:nvPr/>
        </p:nvSpPr>
        <p:spPr>
          <a:xfrm>
            <a:off x="4677626" y="2723732"/>
            <a:ext cx="632006" cy="593725"/>
          </a:xfrm>
          <a:prstGeom prst="ellipse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/>
              <a:t>2</a:t>
            </a:r>
          </a:p>
        </p:txBody>
      </p:sp>
      <p:sp>
        <p:nvSpPr>
          <p:cNvPr id="16" name="Curved Down Arrow 15"/>
          <p:cNvSpPr/>
          <p:nvPr/>
        </p:nvSpPr>
        <p:spPr>
          <a:xfrm rot="21109643">
            <a:off x="2721842" y="2047663"/>
            <a:ext cx="2446295" cy="970624"/>
          </a:xfrm>
          <a:prstGeom prst="curved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528607" y="2723732"/>
            <a:ext cx="632006" cy="593725"/>
          </a:xfrm>
          <a:prstGeom prst="ellipse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69109" y="3361764"/>
            <a:ext cx="1601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 skal du gjøre for å realisere gevinster?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99996" y="3361765"/>
            <a:ext cx="2187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Hvordan kan du vite at gevinsten er realisert?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35093" y="3375111"/>
            <a:ext cx="18151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Hvordan skal du «omsette» gevinsten til goder for innbyggere og næringsliv?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90715" y="3361766"/>
            <a:ext cx="1601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Hvem skal  ha ansvar for at gevinsten blir realisert?</a:t>
            </a:r>
          </a:p>
        </p:txBody>
      </p:sp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692521"/>
            <a:ext cx="9195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1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1892868" y="489092"/>
            <a:ext cx="8229600" cy="59387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Gjennomføre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96765" y="1274772"/>
            <a:ext cx="8659200" cy="540000"/>
            <a:chOff x="536460" y="0"/>
            <a:chExt cx="6064315" cy="573980"/>
          </a:xfrm>
          <a:solidFill>
            <a:schemeClr val="tx2"/>
          </a:solidFill>
        </p:grpSpPr>
        <p:sp>
          <p:nvSpPr>
            <p:cNvPr id="6" name="Freeform 5"/>
            <p:cNvSpPr/>
            <p:nvPr/>
          </p:nvSpPr>
          <p:spPr>
            <a:xfrm>
              <a:off x="536460" y="0"/>
              <a:ext cx="1434951" cy="573980"/>
            </a:xfrm>
            <a:custGeom>
              <a:avLst/>
              <a:gdLst>
                <a:gd name="connsiteX0" fmla="*/ 0 w 1434951"/>
                <a:gd name="connsiteY0" fmla="*/ 0 h 573980"/>
                <a:gd name="connsiteX1" fmla="*/ 1147961 w 1434951"/>
                <a:gd name="connsiteY1" fmla="*/ 0 h 573980"/>
                <a:gd name="connsiteX2" fmla="*/ 1434951 w 1434951"/>
                <a:gd name="connsiteY2" fmla="*/ 286990 h 573980"/>
                <a:gd name="connsiteX3" fmla="*/ 1147961 w 1434951"/>
                <a:gd name="connsiteY3" fmla="*/ 573980 h 573980"/>
                <a:gd name="connsiteX4" fmla="*/ 0 w 1434951"/>
                <a:gd name="connsiteY4" fmla="*/ 573980 h 573980"/>
                <a:gd name="connsiteX5" fmla="*/ 286990 w 1434951"/>
                <a:gd name="connsiteY5" fmla="*/ 286990 h 573980"/>
                <a:gd name="connsiteX6" fmla="*/ 0 w 1434951"/>
                <a:gd name="connsiteY6" fmla="*/ 0 h 5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951" h="573980">
                  <a:moveTo>
                    <a:pt x="0" y="0"/>
                  </a:moveTo>
                  <a:lnTo>
                    <a:pt x="1147961" y="0"/>
                  </a:lnTo>
                  <a:lnTo>
                    <a:pt x="1434951" y="286990"/>
                  </a:lnTo>
                  <a:lnTo>
                    <a:pt x="1147961" y="573980"/>
                  </a:lnTo>
                  <a:lnTo>
                    <a:pt x="0" y="573980"/>
                  </a:lnTo>
                  <a:lnTo>
                    <a:pt x="286990" y="286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4000" tIns="72000" rIns="252000" bIns="72000" numCol="1" spcCol="1270" anchor="ctr" anchorCtr="0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Aft>
                  <a:spcPts val="420"/>
                </a:spcAft>
              </a:pPr>
              <a:r>
                <a:rPr lang="nb-NO" sz="140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1. Konsept</a:t>
              </a:r>
              <a:endParaRPr lang="en-US" sz="1400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693794" y="0"/>
              <a:ext cx="1434951" cy="573980"/>
            </a:xfrm>
            <a:custGeom>
              <a:avLst/>
              <a:gdLst>
                <a:gd name="connsiteX0" fmla="*/ 0 w 1434951"/>
                <a:gd name="connsiteY0" fmla="*/ 0 h 573980"/>
                <a:gd name="connsiteX1" fmla="*/ 1147961 w 1434951"/>
                <a:gd name="connsiteY1" fmla="*/ 0 h 573980"/>
                <a:gd name="connsiteX2" fmla="*/ 1434951 w 1434951"/>
                <a:gd name="connsiteY2" fmla="*/ 286990 h 573980"/>
                <a:gd name="connsiteX3" fmla="*/ 1147961 w 1434951"/>
                <a:gd name="connsiteY3" fmla="*/ 573980 h 573980"/>
                <a:gd name="connsiteX4" fmla="*/ 0 w 1434951"/>
                <a:gd name="connsiteY4" fmla="*/ 573980 h 573980"/>
                <a:gd name="connsiteX5" fmla="*/ 286990 w 1434951"/>
                <a:gd name="connsiteY5" fmla="*/ 286990 h 573980"/>
                <a:gd name="connsiteX6" fmla="*/ 0 w 1434951"/>
                <a:gd name="connsiteY6" fmla="*/ 0 h 5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951" h="573980">
                  <a:moveTo>
                    <a:pt x="0" y="0"/>
                  </a:moveTo>
                  <a:lnTo>
                    <a:pt x="1147961" y="0"/>
                  </a:lnTo>
                  <a:lnTo>
                    <a:pt x="1434951" y="286990"/>
                  </a:lnTo>
                  <a:lnTo>
                    <a:pt x="1147961" y="573980"/>
                  </a:lnTo>
                  <a:lnTo>
                    <a:pt x="0" y="573980"/>
                  </a:lnTo>
                  <a:lnTo>
                    <a:pt x="286990" y="286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4000" tIns="72000" rIns="252000" bIns="72000" numCol="1" spcCol="1270" anchor="ctr" anchorCtr="0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Aft>
                  <a:spcPts val="420"/>
                </a:spcAft>
              </a:pPr>
              <a:r>
                <a:rPr lang="nb-NO" sz="140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2. Planlegge </a:t>
              </a:r>
              <a:endParaRPr lang="en-US" sz="1400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851136" y="0"/>
              <a:ext cx="1434951" cy="573980"/>
            </a:xfrm>
            <a:custGeom>
              <a:avLst/>
              <a:gdLst>
                <a:gd name="connsiteX0" fmla="*/ 0 w 1434951"/>
                <a:gd name="connsiteY0" fmla="*/ 0 h 573980"/>
                <a:gd name="connsiteX1" fmla="*/ 1147961 w 1434951"/>
                <a:gd name="connsiteY1" fmla="*/ 0 h 573980"/>
                <a:gd name="connsiteX2" fmla="*/ 1434951 w 1434951"/>
                <a:gd name="connsiteY2" fmla="*/ 286990 h 573980"/>
                <a:gd name="connsiteX3" fmla="*/ 1147961 w 1434951"/>
                <a:gd name="connsiteY3" fmla="*/ 573980 h 573980"/>
                <a:gd name="connsiteX4" fmla="*/ 0 w 1434951"/>
                <a:gd name="connsiteY4" fmla="*/ 573980 h 573980"/>
                <a:gd name="connsiteX5" fmla="*/ 286990 w 1434951"/>
                <a:gd name="connsiteY5" fmla="*/ 286990 h 573980"/>
                <a:gd name="connsiteX6" fmla="*/ 0 w 1434951"/>
                <a:gd name="connsiteY6" fmla="*/ 0 h 5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951" h="573980">
                  <a:moveTo>
                    <a:pt x="0" y="0"/>
                  </a:moveTo>
                  <a:lnTo>
                    <a:pt x="1147961" y="0"/>
                  </a:lnTo>
                  <a:lnTo>
                    <a:pt x="1434951" y="286990"/>
                  </a:lnTo>
                  <a:lnTo>
                    <a:pt x="1147961" y="573980"/>
                  </a:lnTo>
                  <a:lnTo>
                    <a:pt x="0" y="573980"/>
                  </a:lnTo>
                  <a:lnTo>
                    <a:pt x="286990" y="28699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6995" tIns="72000" rIns="300325" bIns="72000" numCol="1" spcCol="1270" anchor="ctr" anchorCtr="0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Aft>
                  <a:spcPts val="420"/>
                </a:spcAft>
              </a:pPr>
              <a:r>
                <a:rPr lang="nb-NO" sz="140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3. Gjennomføre</a:t>
              </a:r>
              <a:endParaRPr lang="en-US" sz="1400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008479" y="0"/>
              <a:ext cx="1434951" cy="573980"/>
            </a:xfrm>
            <a:custGeom>
              <a:avLst/>
              <a:gdLst>
                <a:gd name="connsiteX0" fmla="*/ 0 w 1434951"/>
                <a:gd name="connsiteY0" fmla="*/ 0 h 573980"/>
                <a:gd name="connsiteX1" fmla="*/ 1147961 w 1434951"/>
                <a:gd name="connsiteY1" fmla="*/ 0 h 573980"/>
                <a:gd name="connsiteX2" fmla="*/ 1434951 w 1434951"/>
                <a:gd name="connsiteY2" fmla="*/ 286990 h 573980"/>
                <a:gd name="connsiteX3" fmla="*/ 1147961 w 1434951"/>
                <a:gd name="connsiteY3" fmla="*/ 573980 h 573980"/>
                <a:gd name="connsiteX4" fmla="*/ 0 w 1434951"/>
                <a:gd name="connsiteY4" fmla="*/ 573980 h 573980"/>
                <a:gd name="connsiteX5" fmla="*/ 286990 w 1434951"/>
                <a:gd name="connsiteY5" fmla="*/ 286990 h 573980"/>
                <a:gd name="connsiteX6" fmla="*/ 0 w 1434951"/>
                <a:gd name="connsiteY6" fmla="*/ 0 h 5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951" h="573980">
                  <a:moveTo>
                    <a:pt x="0" y="0"/>
                  </a:moveTo>
                  <a:lnTo>
                    <a:pt x="1147961" y="0"/>
                  </a:lnTo>
                  <a:lnTo>
                    <a:pt x="1434951" y="286990"/>
                  </a:lnTo>
                  <a:lnTo>
                    <a:pt x="1147961" y="573980"/>
                  </a:lnTo>
                  <a:lnTo>
                    <a:pt x="0" y="573980"/>
                  </a:lnTo>
                  <a:lnTo>
                    <a:pt x="286990" y="286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6995" tIns="72000" rIns="300325" bIns="72000" numCol="1" spcCol="1270" anchor="ctr" anchorCtr="0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Aft>
                  <a:spcPts val="420"/>
                </a:spcAft>
              </a:pPr>
              <a:r>
                <a:rPr lang="nb-NO" sz="140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4. Avslutte</a:t>
              </a:r>
              <a:endParaRPr lang="en-US" sz="2000" dirty="0">
                <a:latin typeface="Times New Roman"/>
                <a:ea typeface="Times New Roman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165824" y="0"/>
              <a:ext cx="1434951" cy="573980"/>
            </a:xfrm>
            <a:custGeom>
              <a:avLst/>
              <a:gdLst>
                <a:gd name="connsiteX0" fmla="*/ 0 w 1434951"/>
                <a:gd name="connsiteY0" fmla="*/ 0 h 573980"/>
                <a:gd name="connsiteX1" fmla="*/ 1147961 w 1434951"/>
                <a:gd name="connsiteY1" fmla="*/ 0 h 573980"/>
                <a:gd name="connsiteX2" fmla="*/ 1434951 w 1434951"/>
                <a:gd name="connsiteY2" fmla="*/ 286990 h 573980"/>
                <a:gd name="connsiteX3" fmla="*/ 1147961 w 1434951"/>
                <a:gd name="connsiteY3" fmla="*/ 573980 h 573980"/>
                <a:gd name="connsiteX4" fmla="*/ 0 w 1434951"/>
                <a:gd name="connsiteY4" fmla="*/ 573980 h 573980"/>
                <a:gd name="connsiteX5" fmla="*/ 286990 w 1434951"/>
                <a:gd name="connsiteY5" fmla="*/ 286990 h 573980"/>
                <a:gd name="connsiteX6" fmla="*/ 0 w 1434951"/>
                <a:gd name="connsiteY6" fmla="*/ 0 h 5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951" h="573980">
                  <a:moveTo>
                    <a:pt x="0" y="0"/>
                  </a:moveTo>
                  <a:lnTo>
                    <a:pt x="1147961" y="0"/>
                  </a:lnTo>
                  <a:lnTo>
                    <a:pt x="1434951" y="286990"/>
                  </a:lnTo>
                  <a:lnTo>
                    <a:pt x="1147961" y="573980"/>
                  </a:lnTo>
                  <a:lnTo>
                    <a:pt x="0" y="573980"/>
                  </a:lnTo>
                  <a:lnTo>
                    <a:pt x="286990" y="286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6995" tIns="72000" rIns="300325" bIns="72000" numCol="1" spcCol="1270" anchor="ctr" anchorCtr="0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Aft>
                  <a:spcPts val="420"/>
                </a:spcAft>
              </a:pPr>
              <a:r>
                <a:rPr lang="nb-NO" sz="140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5. Realisere</a:t>
              </a:r>
              <a:endParaRPr lang="en-US" sz="2000" dirty="0">
                <a:latin typeface="Times New Roman"/>
                <a:ea typeface="Times New Roman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011565" y="2071557"/>
          <a:ext cx="8229600" cy="402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524">
                <a:tc>
                  <a:txBody>
                    <a:bodyPr/>
                    <a:lstStyle/>
                    <a:p>
                      <a:r>
                        <a:rPr lang="nb-NO" sz="1400" dirty="0"/>
                        <a:t>Aktiviteter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Verktøy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nb-NO" sz="1400" dirty="0"/>
                        <a:t>Gjennomføre anskaffelse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/>
                        <a:t>Anskaffelsesgrunnlag</a:t>
                      </a:r>
                    </a:p>
                    <a:p>
                      <a:r>
                        <a:rPr lang="nb-NO" sz="1400" b="1" dirty="0"/>
                        <a:t>Statusrapport</a:t>
                      </a:r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nb-NO" sz="1400" dirty="0"/>
                        <a:t>Innføre løsningen i organisasjonen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/>
                        <a:t>Statusrapport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nb-NO" sz="1600" b="1" dirty="0">
                          <a:solidFill>
                            <a:srgbClr val="FF0000"/>
                          </a:solidFill>
                        </a:rPr>
                        <a:t>Holde gevinstvurderingen og planen oppdatert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/>
                        <a:t>Verktøy for gevinstkartlegging </a:t>
                      </a:r>
                      <a:r>
                        <a:rPr lang="nb-NO" sz="1400" dirty="0"/>
                        <a:t>(endrings- og gevinstoversikt og gevinstvurdering) </a:t>
                      </a:r>
                    </a:p>
                    <a:p>
                      <a:endParaRPr lang="nb-NO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nb-NO" sz="1400" dirty="0"/>
                        <a:t>Jobbe med endringsledelse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/>
                        <a:t>Forankringsverktøy</a:t>
                      </a:r>
                      <a:r>
                        <a:rPr lang="nb-NO" sz="1400" dirty="0"/>
                        <a:t> (interessentanalyse og forankringsplan)</a:t>
                      </a:r>
                    </a:p>
                    <a:p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dirty="0">
                          <a:solidFill>
                            <a:srgbClr val="FF0000"/>
                          </a:solidFill>
                        </a:rPr>
                        <a:t>Etablere planlagte resultatindikatorer og påbegynne gevinstoppfølging</a:t>
                      </a:r>
                    </a:p>
                    <a:p>
                      <a:endParaRPr lang="nb-N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/>
                        <a:t>Mal for gevinstoppfølging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774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1892868" y="489092"/>
            <a:ext cx="8229600" cy="59387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Avslutte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796765" y="1274772"/>
            <a:ext cx="8659200" cy="540000"/>
            <a:chOff x="536460" y="0"/>
            <a:chExt cx="6064315" cy="573980"/>
          </a:xfrm>
          <a:solidFill>
            <a:schemeClr val="tx2"/>
          </a:solidFill>
        </p:grpSpPr>
        <p:sp>
          <p:nvSpPr>
            <p:cNvPr id="6" name="Freeform 5"/>
            <p:cNvSpPr/>
            <p:nvPr/>
          </p:nvSpPr>
          <p:spPr>
            <a:xfrm>
              <a:off x="536460" y="0"/>
              <a:ext cx="1434951" cy="573980"/>
            </a:xfrm>
            <a:custGeom>
              <a:avLst/>
              <a:gdLst>
                <a:gd name="connsiteX0" fmla="*/ 0 w 1434951"/>
                <a:gd name="connsiteY0" fmla="*/ 0 h 573980"/>
                <a:gd name="connsiteX1" fmla="*/ 1147961 w 1434951"/>
                <a:gd name="connsiteY1" fmla="*/ 0 h 573980"/>
                <a:gd name="connsiteX2" fmla="*/ 1434951 w 1434951"/>
                <a:gd name="connsiteY2" fmla="*/ 286990 h 573980"/>
                <a:gd name="connsiteX3" fmla="*/ 1147961 w 1434951"/>
                <a:gd name="connsiteY3" fmla="*/ 573980 h 573980"/>
                <a:gd name="connsiteX4" fmla="*/ 0 w 1434951"/>
                <a:gd name="connsiteY4" fmla="*/ 573980 h 573980"/>
                <a:gd name="connsiteX5" fmla="*/ 286990 w 1434951"/>
                <a:gd name="connsiteY5" fmla="*/ 286990 h 573980"/>
                <a:gd name="connsiteX6" fmla="*/ 0 w 1434951"/>
                <a:gd name="connsiteY6" fmla="*/ 0 h 5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951" h="573980">
                  <a:moveTo>
                    <a:pt x="0" y="0"/>
                  </a:moveTo>
                  <a:lnTo>
                    <a:pt x="1147961" y="0"/>
                  </a:lnTo>
                  <a:lnTo>
                    <a:pt x="1434951" y="286990"/>
                  </a:lnTo>
                  <a:lnTo>
                    <a:pt x="1147961" y="573980"/>
                  </a:lnTo>
                  <a:lnTo>
                    <a:pt x="0" y="573980"/>
                  </a:lnTo>
                  <a:lnTo>
                    <a:pt x="286990" y="286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4000" tIns="72000" rIns="252000" bIns="72000" numCol="1" spcCol="1270" anchor="ctr" anchorCtr="0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Aft>
                  <a:spcPts val="420"/>
                </a:spcAft>
              </a:pPr>
              <a:r>
                <a:rPr lang="nb-NO" sz="140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1. Konsept</a:t>
              </a:r>
              <a:endParaRPr lang="en-US" sz="1400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693794" y="0"/>
              <a:ext cx="1434951" cy="573980"/>
            </a:xfrm>
            <a:custGeom>
              <a:avLst/>
              <a:gdLst>
                <a:gd name="connsiteX0" fmla="*/ 0 w 1434951"/>
                <a:gd name="connsiteY0" fmla="*/ 0 h 573980"/>
                <a:gd name="connsiteX1" fmla="*/ 1147961 w 1434951"/>
                <a:gd name="connsiteY1" fmla="*/ 0 h 573980"/>
                <a:gd name="connsiteX2" fmla="*/ 1434951 w 1434951"/>
                <a:gd name="connsiteY2" fmla="*/ 286990 h 573980"/>
                <a:gd name="connsiteX3" fmla="*/ 1147961 w 1434951"/>
                <a:gd name="connsiteY3" fmla="*/ 573980 h 573980"/>
                <a:gd name="connsiteX4" fmla="*/ 0 w 1434951"/>
                <a:gd name="connsiteY4" fmla="*/ 573980 h 573980"/>
                <a:gd name="connsiteX5" fmla="*/ 286990 w 1434951"/>
                <a:gd name="connsiteY5" fmla="*/ 286990 h 573980"/>
                <a:gd name="connsiteX6" fmla="*/ 0 w 1434951"/>
                <a:gd name="connsiteY6" fmla="*/ 0 h 5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951" h="573980">
                  <a:moveTo>
                    <a:pt x="0" y="0"/>
                  </a:moveTo>
                  <a:lnTo>
                    <a:pt x="1147961" y="0"/>
                  </a:lnTo>
                  <a:lnTo>
                    <a:pt x="1434951" y="286990"/>
                  </a:lnTo>
                  <a:lnTo>
                    <a:pt x="1147961" y="573980"/>
                  </a:lnTo>
                  <a:lnTo>
                    <a:pt x="0" y="573980"/>
                  </a:lnTo>
                  <a:lnTo>
                    <a:pt x="286990" y="286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4000" tIns="72000" rIns="252000" bIns="72000" numCol="1" spcCol="1270" anchor="ctr" anchorCtr="0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Aft>
                  <a:spcPts val="420"/>
                </a:spcAft>
              </a:pPr>
              <a:r>
                <a:rPr lang="nb-NO" sz="140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2. Planlegge </a:t>
              </a:r>
              <a:endParaRPr lang="en-US" sz="1400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851136" y="0"/>
              <a:ext cx="1434951" cy="573980"/>
            </a:xfrm>
            <a:custGeom>
              <a:avLst/>
              <a:gdLst>
                <a:gd name="connsiteX0" fmla="*/ 0 w 1434951"/>
                <a:gd name="connsiteY0" fmla="*/ 0 h 573980"/>
                <a:gd name="connsiteX1" fmla="*/ 1147961 w 1434951"/>
                <a:gd name="connsiteY1" fmla="*/ 0 h 573980"/>
                <a:gd name="connsiteX2" fmla="*/ 1434951 w 1434951"/>
                <a:gd name="connsiteY2" fmla="*/ 286990 h 573980"/>
                <a:gd name="connsiteX3" fmla="*/ 1147961 w 1434951"/>
                <a:gd name="connsiteY3" fmla="*/ 573980 h 573980"/>
                <a:gd name="connsiteX4" fmla="*/ 0 w 1434951"/>
                <a:gd name="connsiteY4" fmla="*/ 573980 h 573980"/>
                <a:gd name="connsiteX5" fmla="*/ 286990 w 1434951"/>
                <a:gd name="connsiteY5" fmla="*/ 286990 h 573980"/>
                <a:gd name="connsiteX6" fmla="*/ 0 w 1434951"/>
                <a:gd name="connsiteY6" fmla="*/ 0 h 5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951" h="573980">
                  <a:moveTo>
                    <a:pt x="0" y="0"/>
                  </a:moveTo>
                  <a:lnTo>
                    <a:pt x="1147961" y="0"/>
                  </a:lnTo>
                  <a:lnTo>
                    <a:pt x="1434951" y="286990"/>
                  </a:lnTo>
                  <a:lnTo>
                    <a:pt x="1147961" y="573980"/>
                  </a:lnTo>
                  <a:lnTo>
                    <a:pt x="0" y="573980"/>
                  </a:lnTo>
                  <a:lnTo>
                    <a:pt x="286990" y="286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4000" tIns="72000" rIns="252000" bIns="72000" numCol="1" spcCol="1270" anchor="ctr" anchorCtr="0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Aft>
                  <a:spcPts val="420"/>
                </a:spcAft>
              </a:pPr>
              <a:r>
                <a:rPr lang="nb-NO" sz="140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3. Gjennomføre</a:t>
              </a:r>
              <a:endParaRPr lang="en-US" sz="1400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008479" y="0"/>
              <a:ext cx="1434951" cy="573980"/>
            </a:xfrm>
            <a:custGeom>
              <a:avLst/>
              <a:gdLst>
                <a:gd name="connsiteX0" fmla="*/ 0 w 1434951"/>
                <a:gd name="connsiteY0" fmla="*/ 0 h 573980"/>
                <a:gd name="connsiteX1" fmla="*/ 1147961 w 1434951"/>
                <a:gd name="connsiteY1" fmla="*/ 0 h 573980"/>
                <a:gd name="connsiteX2" fmla="*/ 1434951 w 1434951"/>
                <a:gd name="connsiteY2" fmla="*/ 286990 h 573980"/>
                <a:gd name="connsiteX3" fmla="*/ 1147961 w 1434951"/>
                <a:gd name="connsiteY3" fmla="*/ 573980 h 573980"/>
                <a:gd name="connsiteX4" fmla="*/ 0 w 1434951"/>
                <a:gd name="connsiteY4" fmla="*/ 573980 h 573980"/>
                <a:gd name="connsiteX5" fmla="*/ 286990 w 1434951"/>
                <a:gd name="connsiteY5" fmla="*/ 286990 h 573980"/>
                <a:gd name="connsiteX6" fmla="*/ 0 w 1434951"/>
                <a:gd name="connsiteY6" fmla="*/ 0 h 5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951" h="573980">
                  <a:moveTo>
                    <a:pt x="0" y="0"/>
                  </a:moveTo>
                  <a:lnTo>
                    <a:pt x="1147961" y="0"/>
                  </a:lnTo>
                  <a:lnTo>
                    <a:pt x="1434951" y="286990"/>
                  </a:lnTo>
                  <a:lnTo>
                    <a:pt x="1147961" y="573980"/>
                  </a:lnTo>
                  <a:lnTo>
                    <a:pt x="0" y="573980"/>
                  </a:lnTo>
                  <a:lnTo>
                    <a:pt x="286990" y="28699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6995" tIns="72000" rIns="300325" bIns="72000" numCol="1" spcCol="1270" anchor="ctr" anchorCtr="0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Aft>
                  <a:spcPts val="420"/>
                </a:spcAft>
              </a:pPr>
              <a:r>
                <a:rPr lang="nb-NO" sz="140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4. Avslutte</a:t>
              </a:r>
              <a:endParaRPr lang="en-US" sz="1400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165824" y="0"/>
              <a:ext cx="1434951" cy="573980"/>
            </a:xfrm>
            <a:custGeom>
              <a:avLst/>
              <a:gdLst>
                <a:gd name="connsiteX0" fmla="*/ 0 w 1434951"/>
                <a:gd name="connsiteY0" fmla="*/ 0 h 573980"/>
                <a:gd name="connsiteX1" fmla="*/ 1147961 w 1434951"/>
                <a:gd name="connsiteY1" fmla="*/ 0 h 573980"/>
                <a:gd name="connsiteX2" fmla="*/ 1434951 w 1434951"/>
                <a:gd name="connsiteY2" fmla="*/ 286990 h 573980"/>
                <a:gd name="connsiteX3" fmla="*/ 1147961 w 1434951"/>
                <a:gd name="connsiteY3" fmla="*/ 573980 h 573980"/>
                <a:gd name="connsiteX4" fmla="*/ 0 w 1434951"/>
                <a:gd name="connsiteY4" fmla="*/ 573980 h 573980"/>
                <a:gd name="connsiteX5" fmla="*/ 286990 w 1434951"/>
                <a:gd name="connsiteY5" fmla="*/ 286990 h 573980"/>
                <a:gd name="connsiteX6" fmla="*/ 0 w 1434951"/>
                <a:gd name="connsiteY6" fmla="*/ 0 h 5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951" h="573980">
                  <a:moveTo>
                    <a:pt x="0" y="0"/>
                  </a:moveTo>
                  <a:lnTo>
                    <a:pt x="1147961" y="0"/>
                  </a:lnTo>
                  <a:lnTo>
                    <a:pt x="1434951" y="286990"/>
                  </a:lnTo>
                  <a:lnTo>
                    <a:pt x="1147961" y="573980"/>
                  </a:lnTo>
                  <a:lnTo>
                    <a:pt x="0" y="573980"/>
                  </a:lnTo>
                  <a:lnTo>
                    <a:pt x="286990" y="286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6995" tIns="72000" rIns="300325" bIns="72000" numCol="1" spcCol="1270" anchor="ctr" anchorCtr="0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Aft>
                  <a:spcPts val="420"/>
                </a:spcAft>
              </a:pPr>
              <a:r>
                <a:rPr lang="nb-NO" sz="140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5. Realisere</a:t>
              </a:r>
              <a:endParaRPr lang="en-US" sz="2000" dirty="0">
                <a:latin typeface="Times New Roman"/>
                <a:ea typeface="Times New Roman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011565" y="2071557"/>
          <a:ext cx="8229600" cy="3230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524">
                <a:tc>
                  <a:txBody>
                    <a:bodyPr/>
                    <a:lstStyle/>
                    <a:p>
                      <a:r>
                        <a:rPr lang="nb-NO" sz="1400" dirty="0"/>
                        <a:t>Aktiviteter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Verktøy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nb-NO" sz="1400" dirty="0"/>
                        <a:t>Avslutte prosjektet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nb-NO" sz="1600" b="1" dirty="0">
                          <a:solidFill>
                            <a:srgbClr val="FF0000"/>
                          </a:solidFill>
                        </a:rPr>
                        <a:t>Oppdatere gevinstvurderingen og -planen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/>
                        <a:t>Verktøy for gevinstkartlegging </a:t>
                      </a:r>
                      <a:r>
                        <a:rPr lang="nb-NO" sz="1400" dirty="0"/>
                        <a:t>(endrings- og gevinstoversikt og gevinstvurdering) </a:t>
                      </a:r>
                    </a:p>
                    <a:p>
                      <a:endParaRPr lang="nb-NO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nb-NO" sz="1600" b="1" dirty="0">
                          <a:solidFill>
                            <a:srgbClr val="FF0000"/>
                          </a:solidFill>
                        </a:rPr>
                        <a:t>Dokumentere evt. tidlige gevinster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/>
                        <a:t>Mal for gevinstoppfølging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nb-NO" sz="1600" b="1" dirty="0">
                          <a:solidFill>
                            <a:srgbClr val="FF0000"/>
                          </a:solidFill>
                        </a:rPr>
                        <a:t>Overlevere gevinstrealisering til linjen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400" b="1" dirty="0"/>
                        <a:t>Overleveringsrapport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80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1892868" y="489092"/>
            <a:ext cx="8229600" cy="59387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Realisere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81757" y="1274772"/>
            <a:ext cx="9276082" cy="706428"/>
            <a:chOff x="536460" y="0"/>
            <a:chExt cx="6064315" cy="573980"/>
          </a:xfrm>
          <a:solidFill>
            <a:schemeClr val="tx2"/>
          </a:solidFill>
        </p:grpSpPr>
        <p:sp>
          <p:nvSpPr>
            <p:cNvPr id="6" name="Freeform 5"/>
            <p:cNvSpPr/>
            <p:nvPr/>
          </p:nvSpPr>
          <p:spPr>
            <a:xfrm>
              <a:off x="536460" y="0"/>
              <a:ext cx="1434951" cy="573980"/>
            </a:xfrm>
            <a:custGeom>
              <a:avLst/>
              <a:gdLst>
                <a:gd name="connsiteX0" fmla="*/ 0 w 1434951"/>
                <a:gd name="connsiteY0" fmla="*/ 0 h 573980"/>
                <a:gd name="connsiteX1" fmla="*/ 1147961 w 1434951"/>
                <a:gd name="connsiteY1" fmla="*/ 0 h 573980"/>
                <a:gd name="connsiteX2" fmla="*/ 1434951 w 1434951"/>
                <a:gd name="connsiteY2" fmla="*/ 286990 h 573980"/>
                <a:gd name="connsiteX3" fmla="*/ 1147961 w 1434951"/>
                <a:gd name="connsiteY3" fmla="*/ 573980 h 573980"/>
                <a:gd name="connsiteX4" fmla="*/ 0 w 1434951"/>
                <a:gd name="connsiteY4" fmla="*/ 573980 h 573980"/>
                <a:gd name="connsiteX5" fmla="*/ 286990 w 1434951"/>
                <a:gd name="connsiteY5" fmla="*/ 286990 h 573980"/>
                <a:gd name="connsiteX6" fmla="*/ 0 w 1434951"/>
                <a:gd name="connsiteY6" fmla="*/ 0 h 5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951" h="573980">
                  <a:moveTo>
                    <a:pt x="0" y="0"/>
                  </a:moveTo>
                  <a:lnTo>
                    <a:pt x="1147961" y="0"/>
                  </a:lnTo>
                  <a:lnTo>
                    <a:pt x="1434951" y="286990"/>
                  </a:lnTo>
                  <a:lnTo>
                    <a:pt x="1147961" y="573980"/>
                  </a:lnTo>
                  <a:lnTo>
                    <a:pt x="0" y="573980"/>
                  </a:lnTo>
                  <a:lnTo>
                    <a:pt x="286990" y="286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4000" tIns="72000" rIns="252000" bIns="72000" numCol="1" spcCol="1270" anchor="ctr" anchorCtr="0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Aft>
                  <a:spcPts val="420"/>
                </a:spcAft>
              </a:pPr>
              <a:r>
                <a:rPr lang="nb-NO" sz="140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1. Konsept</a:t>
              </a:r>
              <a:endParaRPr lang="en-US" sz="1400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693794" y="0"/>
              <a:ext cx="1434951" cy="573980"/>
            </a:xfrm>
            <a:custGeom>
              <a:avLst/>
              <a:gdLst>
                <a:gd name="connsiteX0" fmla="*/ 0 w 1434951"/>
                <a:gd name="connsiteY0" fmla="*/ 0 h 573980"/>
                <a:gd name="connsiteX1" fmla="*/ 1147961 w 1434951"/>
                <a:gd name="connsiteY1" fmla="*/ 0 h 573980"/>
                <a:gd name="connsiteX2" fmla="*/ 1434951 w 1434951"/>
                <a:gd name="connsiteY2" fmla="*/ 286990 h 573980"/>
                <a:gd name="connsiteX3" fmla="*/ 1147961 w 1434951"/>
                <a:gd name="connsiteY3" fmla="*/ 573980 h 573980"/>
                <a:gd name="connsiteX4" fmla="*/ 0 w 1434951"/>
                <a:gd name="connsiteY4" fmla="*/ 573980 h 573980"/>
                <a:gd name="connsiteX5" fmla="*/ 286990 w 1434951"/>
                <a:gd name="connsiteY5" fmla="*/ 286990 h 573980"/>
                <a:gd name="connsiteX6" fmla="*/ 0 w 1434951"/>
                <a:gd name="connsiteY6" fmla="*/ 0 h 5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951" h="573980">
                  <a:moveTo>
                    <a:pt x="0" y="0"/>
                  </a:moveTo>
                  <a:lnTo>
                    <a:pt x="1147961" y="0"/>
                  </a:lnTo>
                  <a:lnTo>
                    <a:pt x="1434951" y="286990"/>
                  </a:lnTo>
                  <a:lnTo>
                    <a:pt x="1147961" y="573980"/>
                  </a:lnTo>
                  <a:lnTo>
                    <a:pt x="0" y="573980"/>
                  </a:lnTo>
                  <a:lnTo>
                    <a:pt x="286990" y="286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4000" tIns="72000" rIns="252000" bIns="72000" numCol="1" spcCol="1270" anchor="ctr" anchorCtr="0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Aft>
                  <a:spcPts val="420"/>
                </a:spcAft>
              </a:pPr>
              <a:r>
                <a:rPr lang="nb-NO" sz="140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2. Planlegge </a:t>
              </a:r>
              <a:endParaRPr lang="en-US" sz="1400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851136" y="0"/>
              <a:ext cx="1434951" cy="573980"/>
            </a:xfrm>
            <a:custGeom>
              <a:avLst/>
              <a:gdLst>
                <a:gd name="connsiteX0" fmla="*/ 0 w 1434951"/>
                <a:gd name="connsiteY0" fmla="*/ 0 h 573980"/>
                <a:gd name="connsiteX1" fmla="*/ 1147961 w 1434951"/>
                <a:gd name="connsiteY1" fmla="*/ 0 h 573980"/>
                <a:gd name="connsiteX2" fmla="*/ 1434951 w 1434951"/>
                <a:gd name="connsiteY2" fmla="*/ 286990 h 573980"/>
                <a:gd name="connsiteX3" fmla="*/ 1147961 w 1434951"/>
                <a:gd name="connsiteY3" fmla="*/ 573980 h 573980"/>
                <a:gd name="connsiteX4" fmla="*/ 0 w 1434951"/>
                <a:gd name="connsiteY4" fmla="*/ 573980 h 573980"/>
                <a:gd name="connsiteX5" fmla="*/ 286990 w 1434951"/>
                <a:gd name="connsiteY5" fmla="*/ 286990 h 573980"/>
                <a:gd name="connsiteX6" fmla="*/ 0 w 1434951"/>
                <a:gd name="connsiteY6" fmla="*/ 0 h 5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951" h="573980">
                  <a:moveTo>
                    <a:pt x="0" y="0"/>
                  </a:moveTo>
                  <a:lnTo>
                    <a:pt x="1147961" y="0"/>
                  </a:lnTo>
                  <a:lnTo>
                    <a:pt x="1434951" y="286990"/>
                  </a:lnTo>
                  <a:lnTo>
                    <a:pt x="1147961" y="573980"/>
                  </a:lnTo>
                  <a:lnTo>
                    <a:pt x="0" y="573980"/>
                  </a:lnTo>
                  <a:lnTo>
                    <a:pt x="286990" y="286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4000" tIns="72000" rIns="252000" bIns="72000" numCol="1" spcCol="1270" anchor="ctr" anchorCtr="0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Aft>
                  <a:spcPts val="420"/>
                </a:spcAft>
              </a:pPr>
              <a:r>
                <a:rPr lang="nb-NO" sz="140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3. Gjennomføre</a:t>
              </a:r>
              <a:endParaRPr lang="en-US" sz="1400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008479" y="0"/>
              <a:ext cx="1434951" cy="573980"/>
            </a:xfrm>
            <a:custGeom>
              <a:avLst/>
              <a:gdLst>
                <a:gd name="connsiteX0" fmla="*/ 0 w 1434951"/>
                <a:gd name="connsiteY0" fmla="*/ 0 h 573980"/>
                <a:gd name="connsiteX1" fmla="*/ 1147961 w 1434951"/>
                <a:gd name="connsiteY1" fmla="*/ 0 h 573980"/>
                <a:gd name="connsiteX2" fmla="*/ 1434951 w 1434951"/>
                <a:gd name="connsiteY2" fmla="*/ 286990 h 573980"/>
                <a:gd name="connsiteX3" fmla="*/ 1147961 w 1434951"/>
                <a:gd name="connsiteY3" fmla="*/ 573980 h 573980"/>
                <a:gd name="connsiteX4" fmla="*/ 0 w 1434951"/>
                <a:gd name="connsiteY4" fmla="*/ 573980 h 573980"/>
                <a:gd name="connsiteX5" fmla="*/ 286990 w 1434951"/>
                <a:gd name="connsiteY5" fmla="*/ 286990 h 573980"/>
                <a:gd name="connsiteX6" fmla="*/ 0 w 1434951"/>
                <a:gd name="connsiteY6" fmla="*/ 0 h 5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951" h="573980">
                  <a:moveTo>
                    <a:pt x="0" y="0"/>
                  </a:moveTo>
                  <a:lnTo>
                    <a:pt x="1147961" y="0"/>
                  </a:lnTo>
                  <a:lnTo>
                    <a:pt x="1434951" y="286990"/>
                  </a:lnTo>
                  <a:lnTo>
                    <a:pt x="1147961" y="573980"/>
                  </a:lnTo>
                  <a:lnTo>
                    <a:pt x="0" y="573980"/>
                  </a:lnTo>
                  <a:lnTo>
                    <a:pt x="286990" y="286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4000" tIns="72000" rIns="252000" bIns="72000" numCol="1" spcCol="1270" anchor="ctr" anchorCtr="0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Aft>
                  <a:spcPts val="420"/>
                </a:spcAft>
              </a:pPr>
              <a:r>
                <a:rPr lang="nb-NO" sz="140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4. Avslutte</a:t>
              </a:r>
              <a:endParaRPr lang="en-US" sz="1400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165824" y="0"/>
              <a:ext cx="1434951" cy="573980"/>
            </a:xfrm>
            <a:custGeom>
              <a:avLst/>
              <a:gdLst>
                <a:gd name="connsiteX0" fmla="*/ 0 w 1434951"/>
                <a:gd name="connsiteY0" fmla="*/ 0 h 573980"/>
                <a:gd name="connsiteX1" fmla="*/ 1147961 w 1434951"/>
                <a:gd name="connsiteY1" fmla="*/ 0 h 573980"/>
                <a:gd name="connsiteX2" fmla="*/ 1434951 w 1434951"/>
                <a:gd name="connsiteY2" fmla="*/ 286990 h 573980"/>
                <a:gd name="connsiteX3" fmla="*/ 1147961 w 1434951"/>
                <a:gd name="connsiteY3" fmla="*/ 573980 h 573980"/>
                <a:gd name="connsiteX4" fmla="*/ 0 w 1434951"/>
                <a:gd name="connsiteY4" fmla="*/ 573980 h 573980"/>
                <a:gd name="connsiteX5" fmla="*/ 286990 w 1434951"/>
                <a:gd name="connsiteY5" fmla="*/ 286990 h 573980"/>
                <a:gd name="connsiteX6" fmla="*/ 0 w 1434951"/>
                <a:gd name="connsiteY6" fmla="*/ 0 h 5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4951" h="573980">
                  <a:moveTo>
                    <a:pt x="0" y="0"/>
                  </a:moveTo>
                  <a:lnTo>
                    <a:pt x="1147961" y="0"/>
                  </a:lnTo>
                  <a:lnTo>
                    <a:pt x="1434951" y="286990"/>
                  </a:lnTo>
                  <a:lnTo>
                    <a:pt x="1147961" y="573980"/>
                  </a:lnTo>
                  <a:lnTo>
                    <a:pt x="0" y="573980"/>
                  </a:lnTo>
                  <a:lnTo>
                    <a:pt x="286990" y="28699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6995" tIns="72000" rIns="300325" bIns="72000" numCol="1" spcCol="1270" anchor="ctr" anchorCtr="0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Aft>
                  <a:spcPts val="420"/>
                </a:spcAft>
              </a:pPr>
              <a:r>
                <a:rPr lang="nb-NO" sz="1400" b="1" dirty="0">
                  <a:solidFill>
                    <a:srgbClr val="FFFFFF"/>
                  </a:solidFill>
                  <a:ea typeface="Times New Roman"/>
                  <a:cs typeface="Times New Roman"/>
                </a:rPr>
                <a:t>5. Realisere</a:t>
              </a:r>
              <a:endParaRPr lang="en-US" sz="1400" b="1" dirty="0">
                <a:solidFill>
                  <a:srgbClr val="FFFFFF"/>
                </a:solidFill>
                <a:ea typeface="Times New Roman"/>
                <a:cs typeface="Times New Roman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381757" y="2376354"/>
          <a:ext cx="9276082" cy="27138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38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8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897">
                <a:tc>
                  <a:txBody>
                    <a:bodyPr/>
                    <a:lstStyle/>
                    <a:p>
                      <a:r>
                        <a:rPr lang="nb-NO" sz="1400" dirty="0"/>
                        <a:t>Aktiviteter 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dirty="0"/>
                        <a:t>Verktøy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954">
                <a:tc>
                  <a:txBody>
                    <a:bodyPr/>
                    <a:lstStyle/>
                    <a:p>
                      <a:r>
                        <a:rPr lang="nb-NO" sz="1400" dirty="0"/>
                        <a:t>Drifte den nye tjenesten og holde løpende dialog med leverandøren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2954">
                <a:tc>
                  <a:txBody>
                    <a:bodyPr/>
                    <a:lstStyle/>
                    <a:p>
                      <a:r>
                        <a:rPr lang="nb-NO" sz="1600" b="1" dirty="0">
                          <a:solidFill>
                            <a:srgbClr val="FF0000"/>
                          </a:solidFill>
                        </a:rPr>
                        <a:t>Måle resultater og følge opp gevinster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/>
                        <a:t>Mal for gevinstoppfølging</a:t>
                      </a:r>
                      <a:endParaRPr lang="nb-NO" sz="1400" dirty="0"/>
                    </a:p>
                    <a:p>
                      <a:endParaRPr lang="nb-NO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521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1892868" y="489092"/>
            <a:ext cx="8229600" cy="59387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Mal for gevinstoppfølging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55573" y="1130726"/>
            <a:ext cx="9082449" cy="434196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73" y="5690216"/>
            <a:ext cx="9082449" cy="44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744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557" y="338138"/>
            <a:ext cx="8678529" cy="574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8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64" y="555709"/>
            <a:ext cx="9500616" cy="607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4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999936" y="447057"/>
            <a:ext cx="8229600" cy="59387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/>
              <a:t>Fem faser når plan- og byggesaksområdet skal fornyes..</a:t>
            </a:r>
          </a:p>
        </p:txBody>
      </p:sp>
      <p:grpSp>
        <p:nvGrpSpPr>
          <p:cNvPr id="2" name="Gruppe 1"/>
          <p:cNvGrpSpPr/>
          <p:nvPr/>
        </p:nvGrpSpPr>
        <p:grpSpPr>
          <a:xfrm>
            <a:off x="999936" y="1439364"/>
            <a:ext cx="9930384" cy="4823723"/>
            <a:chOff x="1796765" y="1274772"/>
            <a:chExt cx="8659200" cy="4467013"/>
          </a:xfrm>
        </p:grpSpPr>
        <p:grpSp>
          <p:nvGrpSpPr>
            <p:cNvPr id="5" name="Group 4"/>
            <p:cNvGrpSpPr/>
            <p:nvPr/>
          </p:nvGrpSpPr>
          <p:grpSpPr>
            <a:xfrm>
              <a:off x="1796765" y="1274772"/>
              <a:ext cx="8659200" cy="540000"/>
              <a:chOff x="536460" y="0"/>
              <a:chExt cx="6064315" cy="573980"/>
            </a:xfrm>
            <a:solidFill>
              <a:schemeClr val="tx2"/>
            </a:solidFill>
          </p:grpSpPr>
          <p:sp>
            <p:nvSpPr>
              <p:cNvPr id="6" name="Freeform 5"/>
              <p:cNvSpPr/>
              <p:nvPr/>
            </p:nvSpPr>
            <p:spPr>
              <a:xfrm>
                <a:off x="536460" y="0"/>
                <a:ext cx="1434951" cy="573980"/>
              </a:xfrm>
              <a:custGeom>
                <a:avLst/>
                <a:gdLst>
                  <a:gd name="connsiteX0" fmla="*/ 0 w 1434951"/>
                  <a:gd name="connsiteY0" fmla="*/ 0 h 573980"/>
                  <a:gd name="connsiteX1" fmla="*/ 1147961 w 1434951"/>
                  <a:gd name="connsiteY1" fmla="*/ 0 h 573980"/>
                  <a:gd name="connsiteX2" fmla="*/ 1434951 w 1434951"/>
                  <a:gd name="connsiteY2" fmla="*/ 286990 h 573980"/>
                  <a:gd name="connsiteX3" fmla="*/ 1147961 w 1434951"/>
                  <a:gd name="connsiteY3" fmla="*/ 573980 h 573980"/>
                  <a:gd name="connsiteX4" fmla="*/ 0 w 1434951"/>
                  <a:gd name="connsiteY4" fmla="*/ 573980 h 573980"/>
                  <a:gd name="connsiteX5" fmla="*/ 286990 w 1434951"/>
                  <a:gd name="connsiteY5" fmla="*/ 286990 h 573980"/>
                  <a:gd name="connsiteX6" fmla="*/ 0 w 1434951"/>
                  <a:gd name="connsiteY6" fmla="*/ 0 h 57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4951" h="573980">
                    <a:moveTo>
                      <a:pt x="0" y="0"/>
                    </a:moveTo>
                    <a:lnTo>
                      <a:pt x="1147961" y="0"/>
                    </a:lnTo>
                    <a:lnTo>
                      <a:pt x="1434951" y="286990"/>
                    </a:lnTo>
                    <a:lnTo>
                      <a:pt x="1147961" y="573980"/>
                    </a:lnTo>
                    <a:lnTo>
                      <a:pt x="0" y="573980"/>
                    </a:lnTo>
                    <a:lnTo>
                      <a:pt x="286990" y="2869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6995" tIns="72000" rIns="300325" bIns="72000" numCol="1" spcCol="1270" anchor="ctr" anchorCtr="0">
                <a:no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nb-NO" sz="1400" b="1" dirty="0">
                    <a:solidFill>
                      <a:srgbClr val="FFFFFF"/>
                    </a:solidFill>
                    <a:ea typeface="Times New Roman"/>
                    <a:cs typeface="Times New Roman"/>
                  </a:rPr>
                  <a:t>1. Konsept</a:t>
                </a:r>
                <a:endParaRPr lang="en-US" sz="2000" dirty="0">
                  <a:latin typeface="Times New Roman"/>
                  <a:ea typeface="Times New Roman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1693794" y="0"/>
                <a:ext cx="1434951" cy="573980"/>
              </a:xfrm>
              <a:custGeom>
                <a:avLst/>
                <a:gdLst>
                  <a:gd name="connsiteX0" fmla="*/ 0 w 1434951"/>
                  <a:gd name="connsiteY0" fmla="*/ 0 h 573980"/>
                  <a:gd name="connsiteX1" fmla="*/ 1147961 w 1434951"/>
                  <a:gd name="connsiteY1" fmla="*/ 0 h 573980"/>
                  <a:gd name="connsiteX2" fmla="*/ 1434951 w 1434951"/>
                  <a:gd name="connsiteY2" fmla="*/ 286990 h 573980"/>
                  <a:gd name="connsiteX3" fmla="*/ 1147961 w 1434951"/>
                  <a:gd name="connsiteY3" fmla="*/ 573980 h 573980"/>
                  <a:gd name="connsiteX4" fmla="*/ 0 w 1434951"/>
                  <a:gd name="connsiteY4" fmla="*/ 573980 h 573980"/>
                  <a:gd name="connsiteX5" fmla="*/ 286990 w 1434951"/>
                  <a:gd name="connsiteY5" fmla="*/ 286990 h 573980"/>
                  <a:gd name="connsiteX6" fmla="*/ 0 w 1434951"/>
                  <a:gd name="connsiteY6" fmla="*/ 0 h 57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4951" h="573980">
                    <a:moveTo>
                      <a:pt x="0" y="0"/>
                    </a:moveTo>
                    <a:lnTo>
                      <a:pt x="1147961" y="0"/>
                    </a:lnTo>
                    <a:lnTo>
                      <a:pt x="1434951" y="286990"/>
                    </a:lnTo>
                    <a:lnTo>
                      <a:pt x="1147961" y="573980"/>
                    </a:lnTo>
                    <a:lnTo>
                      <a:pt x="0" y="573980"/>
                    </a:lnTo>
                    <a:lnTo>
                      <a:pt x="286990" y="2869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4000" tIns="72000" rIns="252000" bIns="72000" numCol="1" spcCol="1270" anchor="ctr" anchorCtr="0">
                <a:no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nb-NO" sz="1400" b="1" dirty="0">
                    <a:solidFill>
                      <a:srgbClr val="FFFFFF"/>
                    </a:solidFill>
                    <a:ea typeface="Times New Roman"/>
                    <a:cs typeface="Times New Roman"/>
                  </a:rPr>
                  <a:t>2. Planlegge </a:t>
                </a:r>
                <a:endParaRPr lang="en-US" sz="1400" b="1" dirty="0">
                  <a:solidFill>
                    <a:srgbClr val="FFFFFF"/>
                  </a:solidFill>
                  <a:ea typeface="Times New Roman"/>
                  <a:cs typeface="Times New Roman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2851136" y="0"/>
                <a:ext cx="1434951" cy="573980"/>
              </a:xfrm>
              <a:custGeom>
                <a:avLst/>
                <a:gdLst>
                  <a:gd name="connsiteX0" fmla="*/ 0 w 1434951"/>
                  <a:gd name="connsiteY0" fmla="*/ 0 h 573980"/>
                  <a:gd name="connsiteX1" fmla="*/ 1147961 w 1434951"/>
                  <a:gd name="connsiteY1" fmla="*/ 0 h 573980"/>
                  <a:gd name="connsiteX2" fmla="*/ 1434951 w 1434951"/>
                  <a:gd name="connsiteY2" fmla="*/ 286990 h 573980"/>
                  <a:gd name="connsiteX3" fmla="*/ 1147961 w 1434951"/>
                  <a:gd name="connsiteY3" fmla="*/ 573980 h 573980"/>
                  <a:gd name="connsiteX4" fmla="*/ 0 w 1434951"/>
                  <a:gd name="connsiteY4" fmla="*/ 573980 h 573980"/>
                  <a:gd name="connsiteX5" fmla="*/ 286990 w 1434951"/>
                  <a:gd name="connsiteY5" fmla="*/ 286990 h 573980"/>
                  <a:gd name="connsiteX6" fmla="*/ 0 w 1434951"/>
                  <a:gd name="connsiteY6" fmla="*/ 0 h 57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4951" h="573980">
                    <a:moveTo>
                      <a:pt x="0" y="0"/>
                    </a:moveTo>
                    <a:lnTo>
                      <a:pt x="1147961" y="0"/>
                    </a:lnTo>
                    <a:lnTo>
                      <a:pt x="1434951" y="286990"/>
                    </a:lnTo>
                    <a:lnTo>
                      <a:pt x="1147961" y="573980"/>
                    </a:lnTo>
                    <a:lnTo>
                      <a:pt x="0" y="573980"/>
                    </a:lnTo>
                    <a:lnTo>
                      <a:pt x="286990" y="2869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4000" tIns="72000" rIns="252000" bIns="72000" numCol="1" spcCol="1270" anchor="ctr" anchorCtr="0">
                <a:no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nb-NO" sz="1400" b="1" dirty="0">
                    <a:solidFill>
                      <a:srgbClr val="FFFFFF"/>
                    </a:solidFill>
                    <a:ea typeface="Times New Roman"/>
                    <a:cs typeface="Times New Roman"/>
                  </a:rPr>
                  <a:t>3. Gjennomføre</a:t>
                </a:r>
                <a:endParaRPr lang="en-US" sz="2000" dirty="0">
                  <a:latin typeface="Times New Roman"/>
                  <a:ea typeface="Times New Roman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4008479" y="0"/>
                <a:ext cx="1434951" cy="573980"/>
              </a:xfrm>
              <a:custGeom>
                <a:avLst/>
                <a:gdLst>
                  <a:gd name="connsiteX0" fmla="*/ 0 w 1434951"/>
                  <a:gd name="connsiteY0" fmla="*/ 0 h 573980"/>
                  <a:gd name="connsiteX1" fmla="*/ 1147961 w 1434951"/>
                  <a:gd name="connsiteY1" fmla="*/ 0 h 573980"/>
                  <a:gd name="connsiteX2" fmla="*/ 1434951 w 1434951"/>
                  <a:gd name="connsiteY2" fmla="*/ 286990 h 573980"/>
                  <a:gd name="connsiteX3" fmla="*/ 1147961 w 1434951"/>
                  <a:gd name="connsiteY3" fmla="*/ 573980 h 573980"/>
                  <a:gd name="connsiteX4" fmla="*/ 0 w 1434951"/>
                  <a:gd name="connsiteY4" fmla="*/ 573980 h 573980"/>
                  <a:gd name="connsiteX5" fmla="*/ 286990 w 1434951"/>
                  <a:gd name="connsiteY5" fmla="*/ 286990 h 573980"/>
                  <a:gd name="connsiteX6" fmla="*/ 0 w 1434951"/>
                  <a:gd name="connsiteY6" fmla="*/ 0 h 57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4951" h="573980">
                    <a:moveTo>
                      <a:pt x="0" y="0"/>
                    </a:moveTo>
                    <a:lnTo>
                      <a:pt x="1147961" y="0"/>
                    </a:lnTo>
                    <a:lnTo>
                      <a:pt x="1434951" y="286990"/>
                    </a:lnTo>
                    <a:lnTo>
                      <a:pt x="1147961" y="573980"/>
                    </a:lnTo>
                    <a:lnTo>
                      <a:pt x="0" y="573980"/>
                    </a:lnTo>
                    <a:lnTo>
                      <a:pt x="286990" y="2869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6995" tIns="72000" rIns="300325" bIns="72000" numCol="1" spcCol="1270" anchor="ctr" anchorCtr="0">
                <a:no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nb-NO" sz="1400" b="1" dirty="0">
                    <a:solidFill>
                      <a:srgbClr val="FFFFFF"/>
                    </a:solidFill>
                    <a:ea typeface="Times New Roman"/>
                    <a:cs typeface="Times New Roman"/>
                  </a:rPr>
                  <a:t>4. Avslutte</a:t>
                </a:r>
                <a:endParaRPr lang="en-US" sz="2000" dirty="0">
                  <a:latin typeface="Times New Roman"/>
                  <a:ea typeface="Times New Roman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5165824" y="0"/>
                <a:ext cx="1434951" cy="573980"/>
              </a:xfrm>
              <a:custGeom>
                <a:avLst/>
                <a:gdLst>
                  <a:gd name="connsiteX0" fmla="*/ 0 w 1434951"/>
                  <a:gd name="connsiteY0" fmla="*/ 0 h 573980"/>
                  <a:gd name="connsiteX1" fmla="*/ 1147961 w 1434951"/>
                  <a:gd name="connsiteY1" fmla="*/ 0 h 573980"/>
                  <a:gd name="connsiteX2" fmla="*/ 1434951 w 1434951"/>
                  <a:gd name="connsiteY2" fmla="*/ 286990 h 573980"/>
                  <a:gd name="connsiteX3" fmla="*/ 1147961 w 1434951"/>
                  <a:gd name="connsiteY3" fmla="*/ 573980 h 573980"/>
                  <a:gd name="connsiteX4" fmla="*/ 0 w 1434951"/>
                  <a:gd name="connsiteY4" fmla="*/ 573980 h 573980"/>
                  <a:gd name="connsiteX5" fmla="*/ 286990 w 1434951"/>
                  <a:gd name="connsiteY5" fmla="*/ 286990 h 573980"/>
                  <a:gd name="connsiteX6" fmla="*/ 0 w 1434951"/>
                  <a:gd name="connsiteY6" fmla="*/ 0 h 57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4951" h="573980">
                    <a:moveTo>
                      <a:pt x="0" y="0"/>
                    </a:moveTo>
                    <a:lnTo>
                      <a:pt x="1147961" y="0"/>
                    </a:lnTo>
                    <a:lnTo>
                      <a:pt x="1434951" y="286990"/>
                    </a:lnTo>
                    <a:lnTo>
                      <a:pt x="1147961" y="573980"/>
                    </a:lnTo>
                    <a:lnTo>
                      <a:pt x="0" y="573980"/>
                    </a:lnTo>
                    <a:lnTo>
                      <a:pt x="286990" y="28699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26995" tIns="72000" rIns="300325" bIns="72000" numCol="1" spcCol="1270" anchor="ctr" anchorCtr="0">
                <a:noAutofit/>
              </a:bodyPr>
              <a:lstStyle/>
              <a:p>
                <a:pPr algn="ctr" eaLnBrk="0" fontAlgn="base" hangingPunct="0">
                  <a:lnSpc>
                    <a:spcPct val="90000"/>
                  </a:lnSpc>
                  <a:spcAft>
                    <a:spcPts val="420"/>
                  </a:spcAft>
                </a:pPr>
                <a:r>
                  <a:rPr lang="nb-NO" sz="1400" b="1" dirty="0">
                    <a:solidFill>
                      <a:srgbClr val="FFFFFF"/>
                    </a:solidFill>
                    <a:ea typeface="Times New Roman"/>
                    <a:cs typeface="Times New Roman"/>
                  </a:rPr>
                  <a:t>5. Realisere</a:t>
                </a:r>
                <a:endParaRPr lang="en-US" sz="2000" dirty="0"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11" name="Plassholder for innhold 8"/>
            <p:cNvSpPr txBox="1">
              <a:spLocks/>
            </p:cNvSpPr>
            <p:nvPr/>
          </p:nvSpPr>
          <p:spPr>
            <a:xfrm>
              <a:off x="1847898" y="1844668"/>
              <a:ext cx="1620320" cy="310134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80975" indent="-180975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•"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1pPr>
              <a:lvl2pPr marL="630238" indent="-269875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–"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2pPr>
              <a:lvl3pPr marL="982663" indent="-179388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•"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3pPr>
              <a:lvl4pPr marL="1524000" indent="-269875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–"/>
                <a:tabLst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4pPr>
              <a:lvl5pPr marL="1974850" indent="-269875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»"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b-NO" sz="1400" dirty="0"/>
                <a:t>Forarbeid for å vurdere om prosjektet bør gjennomføres </a:t>
              </a:r>
            </a:p>
            <a:p>
              <a:pPr marL="0" indent="0">
                <a:buNone/>
              </a:pPr>
              <a:endParaRPr lang="nb-NO" sz="1400" dirty="0"/>
            </a:p>
            <a:p>
              <a:pPr marL="0" indent="0">
                <a:buNone/>
              </a:pPr>
              <a:endParaRPr lang="nb-NO" sz="700" dirty="0"/>
            </a:p>
          </p:txBody>
        </p:sp>
        <p:sp>
          <p:nvSpPr>
            <p:cNvPr id="12" name="Plassholder for innhold 8"/>
            <p:cNvSpPr txBox="1">
              <a:spLocks/>
            </p:cNvSpPr>
            <p:nvPr/>
          </p:nvSpPr>
          <p:spPr>
            <a:xfrm>
              <a:off x="3468219" y="1844668"/>
              <a:ext cx="1618669" cy="310134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80975" indent="-180975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•"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1pPr>
              <a:lvl2pPr marL="630238" indent="-269875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–"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2pPr>
              <a:lvl3pPr marL="982663" indent="-179388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•"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3pPr>
              <a:lvl4pPr marL="1524000" indent="-269875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–"/>
                <a:tabLst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4pPr>
              <a:lvl5pPr marL="1974850" indent="-269875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»"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b-NO" sz="1400" dirty="0"/>
                <a:t>Planlegging av prosjektet og gevinstrealisering</a:t>
              </a:r>
            </a:p>
          </p:txBody>
        </p:sp>
        <p:sp>
          <p:nvSpPr>
            <p:cNvPr id="13" name="Plassholder for innhold 8"/>
            <p:cNvSpPr txBox="1">
              <a:spLocks/>
            </p:cNvSpPr>
            <p:nvPr/>
          </p:nvSpPr>
          <p:spPr>
            <a:xfrm>
              <a:off x="5132505" y="1844668"/>
              <a:ext cx="1618669" cy="310134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80975" indent="-180975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•"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1pPr>
              <a:lvl2pPr marL="630238" indent="-269875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–"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2pPr>
              <a:lvl3pPr marL="982663" indent="-179388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•"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3pPr>
              <a:lvl4pPr marL="1524000" indent="-269875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–"/>
                <a:tabLst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4pPr>
              <a:lvl5pPr marL="1974850" indent="-269875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»"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b-NO" sz="1400" dirty="0"/>
                <a:t>Anskaffelse og innføring av nye løsninger</a:t>
              </a:r>
            </a:p>
          </p:txBody>
        </p:sp>
        <p:sp>
          <p:nvSpPr>
            <p:cNvPr id="14" name="Plassholder for innhold 8"/>
            <p:cNvSpPr txBox="1">
              <a:spLocks/>
            </p:cNvSpPr>
            <p:nvPr/>
          </p:nvSpPr>
          <p:spPr>
            <a:xfrm>
              <a:off x="6788339" y="1844668"/>
              <a:ext cx="1618669" cy="310134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80975" indent="-180975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•"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1pPr>
              <a:lvl2pPr marL="630238" indent="-269875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–"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2pPr>
              <a:lvl3pPr marL="982663" indent="-179388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•"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3pPr>
              <a:lvl4pPr marL="1524000" indent="-269875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–"/>
                <a:tabLst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4pPr>
              <a:lvl5pPr marL="1974850" indent="-269875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»"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b-NO" sz="1400" dirty="0"/>
                <a:t>Overlevering av gevinstrealisering til linjen</a:t>
              </a:r>
            </a:p>
          </p:txBody>
        </p:sp>
        <p:sp>
          <p:nvSpPr>
            <p:cNvPr id="15" name="Plassholder for innhold 8"/>
            <p:cNvSpPr txBox="1">
              <a:spLocks/>
            </p:cNvSpPr>
            <p:nvPr/>
          </p:nvSpPr>
          <p:spPr>
            <a:xfrm>
              <a:off x="8407008" y="1844668"/>
              <a:ext cx="1618669" cy="310134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80975" indent="-180975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•"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1pPr>
              <a:lvl2pPr marL="630238" indent="-269875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–"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2pPr>
              <a:lvl3pPr marL="982663" indent="-179388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•"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3pPr>
              <a:lvl4pPr marL="1524000" indent="-269875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–"/>
                <a:tabLst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4pPr>
              <a:lvl5pPr marL="1974850" indent="-269875" algn="l" defTabSz="4572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/>
                <a:buChar char="»"/>
                <a:defRPr sz="2000" kern="1200">
                  <a:solidFill>
                    <a:schemeClr val="tx2"/>
                  </a:solidFill>
                  <a:latin typeface="Calibri"/>
                  <a:ea typeface="+mn-ea"/>
                  <a:cs typeface="Calibri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nb-NO" sz="1400" dirty="0"/>
                <a:t>Oppfølging av planlagte gevinster</a:t>
              </a:r>
            </a:p>
            <a:p>
              <a:endParaRPr lang="nb-NO" sz="1400" dirty="0"/>
            </a:p>
            <a:p>
              <a:endParaRPr lang="nb-NO" sz="1400" dirty="0"/>
            </a:p>
          </p:txBody>
        </p:sp>
        <p:pic>
          <p:nvPicPr>
            <p:cNvPr id="17" name="image42.png"/>
            <p:cNvPicPr/>
            <p:nvPr/>
          </p:nvPicPr>
          <p:blipFill>
            <a:blip r:embed="rId3">
              <a:extLst/>
            </a:blip>
            <a:srcRect l="6987" r="3578"/>
            <a:stretch>
              <a:fillRect/>
            </a:stretch>
          </p:blipFill>
          <p:spPr>
            <a:xfrm>
              <a:off x="7317065" y="3251793"/>
              <a:ext cx="1608630" cy="1608630"/>
            </a:xfrm>
            <a:prstGeom prst="ellipse">
              <a:avLst/>
            </a:prstGeom>
            <a:ln w="28575">
              <a:solidFill>
                <a:srgbClr val="002060"/>
              </a:solidFill>
              <a:miter/>
            </a:ln>
          </p:spPr>
        </p:pic>
        <p:pic>
          <p:nvPicPr>
            <p:cNvPr id="18" name="image43.jpg" descr="C:\Users\oslln\AppData\Local\Microsoft\Windows\Temporary Internet Files\Content.IE5\KM01AQ16\1859.jpg"/>
            <p:cNvPicPr/>
            <p:nvPr/>
          </p:nvPicPr>
          <p:blipFill>
            <a:blip r:embed="rId4">
              <a:extLst/>
            </a:blip>
            <a:srcRect l="13801" r="13801"/>
            <a:stretch>
              <a:fillRect/>
            </a:stretch>
          </p:blipFill>
          <p:spPr>
            <a:xfrm>
              <a:off x="8407007" y="2881043"/>
              <a:ext cx="1608250" cy="1608250"/>
            </a:xfrm>
            <a:prstGeom prst="ellipse">
              <a:avLst/>
            </a:prstGeom>
            <a:ln w="28575">
              <a:solidFill>
                <a:srgbClr val="002060"/>
              </a:solidFill>
              <a:miter/>
            </a:ln>
          </p:spPr>
        </p:pic>
        <p:pic>
          <p:nvPicPr>
            <p:cNvPr id="19" name="image44.jpg" descr="https://encrypted-tbn2.gstatic.com/images?q=tbn:ANd9GcSjIIqVHmkx4y5nK0HKSWY4xPq0Qqng-56GgkbmQqItjBQoRh7fOA"/>
            <p:cNvPicPr/>
            <p:nvPr/>
          </p:nvPicPr>
          <p:blipFill>
            <a:blip r:embed="rId5">
              <a:extLst/>
            </a:blip>
            <a:srcRect l="8009" r="25006"/>
            <a:stretch>
              <a:fillRect/>
            </a:stretch>
          </p:blipFill>
          <p:spPr>
            <a:xfrm>
              <a:off x="8123930" y="4132584"/>
              <a:ext cx="1609492" cy="1609201"/>
            </a:xfrm>
            <a:prstGeom prst="ellipse">
              <a:avLst/>
            </a:prstGeom>
            <a:ln w="28575">
              <a:solidFill>
                <a:srgbClr val="002060"/>
              </a:solidFill>
              <a:miter/>
            </a:ln>
          </p:spPr>
        </p:pic>
      </p:grpSp>
      <p:pic>
        <p:nvPicPr>
          <p:cNvPr id="20" name="image45.png"/>
          <p:cNvPicPr/>
          <p:nvPr/>
        </p:nvPicPr>
        <p:blipFill>
          <a:blip r:embed="rId6">
            <a:extLst/>
          </a:blip>
          <a:srcRect l="34275"/>
          <a:stretch>
            <a:fillRect/>
          </a:stretch>
        </p:blipFill>
        <p:spPr>
          <a:xfrm>
            <a:off x="6479888" y="4783380"/>
            <a:ext cx="1816961" cy="1856642"/>
          </a:xfrm>
          <a:prstGeom prst="ellipse">
            <a:avLst/>
          </a:prstGeom>
          <a:ln w="28575">
            <a:solidFill>
              <a:srgbClr val="002060"/>
            </a:solidFill>
            <a:miter/>
          </a:ln>
        </p:spPr>
      </p:pic>
    </p:spTree>
    <p:extLst>
      <p:ext uri="{BB962C8B-B14F-4D97-AF65-F5344CB8AC3E}">
        <p14:creationId xmlns:p14="http://schemas.microsoft.com/office/powerpoint/2010/main" val="261196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1156900" y="332236"/>
            <a:ext cx="8229600" cy="59387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>
                <a:solidFill>
                  <a:srgbClr val="001A58"/>
                </a:solidFill>
              </a:rPr>
              <a:t>Gevinstrealiseringsarbeid starter i konseptfasen</a:t>
            </a:r>
          </a:p>
        </p:txBody>
      </p:sp>
      <p:sp>
        <p:nvSpPr>
          <p:cNvPr id="19" name="Rectangle 4"/>
          <p:cNvSpPr/>
          <p:nvPr/>
        </p:nvSpPr>
        <p:spPr>
          <a:xfrm>
            <a:off x="1289304" y="1028920"/>
            <a:ext cx="9384483" cy="5091464"/>
          </a:xfrm>
          <a:prstGeom prst="rect">
            <a:avLst/>
          </a:prstGeom>
          <a:solidFill>
            <a:schemeClr val="bg1">
              <a:lumMod val="8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b-NO" b="1" dirty="0">
              <a:solidFill>
                <a:srgbClr val="FF99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39225" y="1659624"/>
            <a:ext cx="8167196" cy="4054554"/>
            <a:chOff x="509260" y="1844824"/>
            <a:chExt cx="8167196" cy="4054554"/>
          </a:xfrm>
        </p:grpSpPr>
        <p:grpSp>
          <p:nvGrpSpPr>
            <p:cNvPr id="21" name="Group 20"/>
            <p:cNvGrpSpPr/>
            <p:nvPr/>
          </p:nvGrpSpPr>
          <p:grpSpPr>
            <a:xfrm>
              <a:off x="562857" y="1844824"/>
              <a:ext cx="8030532" cy="3312368"/>
              <a:chOff x="1120678" y="1844824"/>
              <a:chExt cx="7022942" cy="3312368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120678" y="1844824"/>
                <a:ext cx="7022942" cy="3312368"/>
                <a:chOff x="825464" y="2528900"/>
                <a:chExt cx="7022942" cy="3312368"/>
              </a:xfrm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825464" y="2852936"/>
                  <a:ext cx="2268295" cy="2988332"/>
                </a:xfrm>
                <a:prstGeom prst="roundRect">
                  <a:avLst>
                    <a:gd name="adj" fmla="val 8028"/>
                  </a:avLst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nb-NO" dirty="0" err="1"/>
                </a:p>
              </p:txBody>
            </p:sp>
            <p:sp>
              <p:nvSpPr>
                <p:cNvPr id="40" name="Rounded Rectangle 39"/>
                <p:cNvSpPr/>
                <p:nvPr/>
              </p:nvSpPr>
              <p:spPr>
                <a:xfrm>
                  <a:off x="3202787" y="2852936"/>
                  <a:ext cx="2268295" cy="2988332"/>
                </a:xfrm>
                <a:prstGeom prst="roundRect">
                  <a:avLst>
                    <a:gd name="adj" fmla="val 8028"/>
                  </a:avLst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nb-NO" dirty="0" err="1"/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5580111" y="2852936"/>
                  <a:ext cx="2268295" cy="2988332"/>
                </a:xfrm>
                <a:prstGeom prst="roundRect">
                  <a:avLst>
                    <a:gd name="adj" fmla="val 8028"/>
                  </a:avLst>
                </a:prstGeom>
                <a:solidFill>
                  <a:schemeClr val="bg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nb-NO" dirty="0" err="1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1676264" y="2528900"/>
                  <a:ext cx="566696" cy="64807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b="1" dirty="0"/>
                    <a:t>1</a:t>
                  </a: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4053586" y="2528900"/>
                  <a:ext cx="566696" cy="64807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b="1" dirty="0"/>
                    <a:t>2</a:t>
                  </a: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430911" y="2528900"/>
                  <a:ext cx="566696" cy="648072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b-NO" b="1" dirty="0"/>
                    <a:t>3</a:t>
                  </a: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1195218" y="2564904"/>
                <a:ext cx="2011161" cy="828920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no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nb-NO" sz="1600" b="1" dirty="0">
                    <a:solidFill>
                      <a:schemeClr val="tx2"/>
                    </a:solidFill>
                    <a:cs typeface="Arial" pitchFamily="34" charset="0"/>
                  </a:rPr>
                  <a:t>GEVINSTKARTLEGGING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572541" y="2564904"/>
                <a:ext cx="2011161" cy="828920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no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nb-NO" sz="1600" b="1" dirty="0">
                    <a:solidFill>
                      <a:schemeClr val="tx2"/>
                    </a:solidFill>
                    <a:cs typeface="Arial" pitchFamily="34" charset="0"/>
                  </a:rPr>
                  <a:t>GEVINSTPLANLEGGING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949865" y="2564904"/>
                <a:ext cx="2011161" cy="828920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noAutofit/>
              </a:bodyPr>
              <a:lstStyle/>
              <a:p>
                <a:pPr algn="ctr">
                  <a:spcBef>
                    <a:spcPct val="20000"/>
                  </a:spcBef>
                </a:pPr>
                <a:r>
                  <a:rPr lang="nb-NO" sz="1600" b="1" dirty="0">
                    <a:solidFill>
                      <a:schemeClr val="tx2"/>
                    </a:solidFill>
                    <a:cs typeface="Arial" pitchFamily="34" charset="0"/>
                  </a:rPr>
                  <a:t>GEVINSTOPPFØLGING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304936" y="3110604"/>
                <a:ext cx="1949279" cy="1296144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noAutofit/>
              </a:bodyPr>
              <a:lstStyle/>
              <a:p>
                <a:pPr marL="174625" indent="-174625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 err="1"/>
                  <a:t>Definere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gevinster</a:t>
                </a:r>
                <a:endParaRPr lang="en-US" sz="1600" dirty="0"/>
              </a:p>
              <a:p>
                <a:pPr marL="174625" indent="-174625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 err="1"/>
                  <a:t>Beregne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gevinster</a:t>
                </a:r>
                <a:endParaRPr lang="en-US" sz="1600" dirty="0"/>
              </a:p>
              <a:p>
                <a:pPr marL="174625" indent="-174625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 err="1"/>
                  <a:t>Vurdere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gevinster</a:t>
                </a:r>
                <a:r>
                  <a:rPr lang="en-US" sz="1600" dirty="0"/>
                  <a:t> mot </a:t>
                </a:r>
                <a:r>
                  <a:rPr lang="en-US" sz="1600" dirty="0" err="1"/>
                  <a:t>kostnader</a:t>
                </a:r>
                <a:endParaRPr lang="en-US" sz="1600" dirty="0"/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endParaRPr lang="nb-NO" sz="1400" dirty="0" err="1">
                  <a:cs typeface="Arial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620377" y="3111780"/>
                <a:ext cx="2037866" cy="1296144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noAutofit/>
              </a:bodyPr>
              <a:lstStyle>
                <a:defPPr>
                  <a:defRPr lang="en-GB"/>
                </a:defPPr>
                <a:lvl1pPr marL="174625" indent="-174625" algn="l">
                  <a:spcBef>
                    <a:spcPts val="1200"/>
                  </a:spcBef>
                  <a:buFont typeface="Arial" panose="020B0604020202020204" pitchFamily="34" charset="0"/>
                  <a:buChar char="•"/>
                </a:lvl1pPr>
              </a:lstStyle>
              <a:p>
                <a:r>
                  <a:rPr lang="en-US" sz="1600" dirty="0" err="1"/>
                  <a:t>Utarbeide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gevinstrealiseringstiltak</a:t>
                </a:r>
                <a:endParaRPr lang="en-US" sz="1600" dirty="0"/>
              </a:p>
              <a:p>
                <a:r>
                  <a:rPr lang="en-US" sz="1600" dirty="0" err="1"/>
                  <a:t>Etablere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oppfølgingsstruktur</a:t>
                </a:r>
                <a:endParaRPr lang="en-US" sz="1600" dirty="0"/>
              </a:p>
              <a:p>
                <a:r>
                  <a:rPr lang="en-US" sz="1600" dirty="0" err="1"/>
                  <a:t>Tildele</a:t>
                </a:r>
                <a:r>
                  <a:rPr lang="en-US" sz="1600" dirty="0"/>
                  <a:t> roller </a:t>
                </a:r>
                <a:r>
                  <a:rPr lang="en-US" sz="1600" dirty="0" err="1"/>
                  <a:t>og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ansvar</a:t>
                </a:r>
                <a:endParaRPr lang="en-US" sz="160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082324" y="3101790"/>
                <a:ext cx="1854297" cy="1296144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noAutofit/>
              </a:bodyPr>
              <a:lstStyle>
                <a:defPPr>
                  <a:defRPr lang="en-GB"/>
                </a:defPPr>
                <a:lvl1pPr marL="174625" indent="-174625" algn="l">
                  <a:spcBef>
                    <a:spcPts val="1200"/>
                  </a:spcBef>
                  <a:buFont typeface="Arial" panose="020B0604020202020204" pitchFamily="34" charset="0"/>
                  <a:buChar char="•"/>
                </a:lvl1pPr>
              </a:lstStyle>
              <a:p>
                <a:r>
                  <a:rPr lang="en-US" sz="1600" dirty="0" err="1"/>
                  <a:t>Måle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gevinster</a:t>
                </a:r>
                <a:endParaRPr lang="en-US" sz="1600" dirty="0"/>
              </a:p>
              <a:p>
                <a:r>
                  <a:rPr lang="en-US" sz="1600" dirty="0" err="1"/>
                  <a:t>Feire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resultater</a:t>
                </a:r>
                <a:r>
                  <a:rPr lang="en-US" sz="1600" dirty="0"/>
                  <a:t> </a:t>
                </a:r>
                <a:r>
                  <a:rPr lang="en-US" sz="1600" dirty="0" err="1"/>
                  <a:t>og</a:t>
                </a:r>
                <a:r>
                  <a:rPr lang="en-US" sz="1600" dirty="0"/>
                  <a:t> </a:t>
                </a:r>
                <a:r>
                  <a:rPr lang="en-US" sz="1600" dirty="0" err="1"/>
                  <a:t>fange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opp</a:t>
                </a:r>
                <a:r>
                  <a:rPr lang="en-US" sz="1600" dirty="0"/>
                  <a:t> </a:t>
                </a:r>
                <a:r>
                  <a:rPr lang="en-US" sz="1600" dirty="0" err="1"/>
                  <a:t>avvik</a:t>
                </a:r>
                <a:endParaRPr lang="en-US" sz="1600" dirty="0"/>
              </a:p>
              <a:p>
                <a:r>
                  <a:rPr lang="en-US" sz="1600" dirty="0" err="1"/>
                  <a:t>Iverksette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korrigerende</a:t>
                </a:r>
                <a:r>
                  <a:rPr lang="en-US" sz="1600" dirty="0"/>
                  <a:t> </a:t>
                </a:r>
                <a:r>
                  <a:rPr lang="en-US" sz="1600" dirty="0" err="1"/>
                  <a:t>tiltak</a:t>
                </a:r>
                <a:endParaRPr lang="en-US" sz="1600" dirty="0"/>
              </a:p>
              <a:p>
                <a:endParaRPr lang="nb-NO" sz="1400" dirty="0" err="1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09260" y="5374448"/>
              <a:ext cx="8167196" cy="524930"/>
              <a:chOff x="509260" y="5374448"/>
              <a:chExt cx="8167196" cy="524930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09260" y="5374448"/>
                <a:ext cx="2735219" cy="524930"/>
                <a:chOff x="546039" y="5374448"/>
                <a:chExt cx="2735219" cy="524930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1013912" y="5445224"/>
                  <a:ext cx="2267346" cy="360040"/>
                </a:xfrm>
                <a:prstGeom prst="rect">
                  <a:avLst/>
                </a:prstGeom>
                <a:noFill/>
              </p:spPr>
              <p:txBody>
                <a:bodyPr wrap="square" lIns="72000" tIns="72000" rIns="72000" bIns="72000" rtlCol="0">
                  <a:noAutofit/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nb-NO" sz="1400" b="1" dirty="0">
                      <a:solidFill>
                        <a:srgbClr val="000000"/>
                      </a:solidFill>
                      <a:cs typeface="Arial" pitchFamily="34" charset="0"/>
                    </a:rPr>
                    <a:t>GEVINSTKARTLEGGING</a:t>
                  </a:r>
                  <a:endParaRPr lang="nb-NO" sz="1400" dirty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1" name="TextBox 49"/>
                <p:cNvSpPr txBox="1"/>
                <p:nvPr/>
              </p:nvSpPr>
              <p:spPr>
                <a:xfrm>
                  <a:off x="546039" y="5374448"/>
                  <a:ext cx="783344" cy="52493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400" b="1" dirty="0">
                      <a:solidFill>
                        <a:schemeClr val="tx2"/>
                      </a:solidFill>
                      <a:sym typeface="Webdings"/>
                    </a:rPr>
                    <a:t></a:t>
                  </a:r>
                  <a:endParaRPr lang="en-US" sz="2400" b="1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3261904" y="5374448"/>
                <a:ext cx="2690975" cy="524930"/>
                <a:chOff x="590283" y="5374448"/>
                <a:chExt cx="2690975" cy="524930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1013912" y="5445224"/>
                  <a:ext cx="2267346" cy="360040"/>
                </a:xfrm>
                <a:prstGeom prst="rect">
                  <a:avLst/>
                </a:prstGeom>
                <a:noFill/>
              </p:spPr>
              <p:txBody>
                <a:bodyPr wrap="square" lIns="72000" tIns="72000" rIns="72000" bIns="72000" rtlCol="0">
                  <a:noAutofit/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nb-NO" sz="1400" b="1" dirty="0">
                      <a:solidFill>
                        <a:srgbClr val="000000"/>
                      </a:solidFill>
                      <a:cs typeface="Arial" pitchFamily="34" charset="0"/>
                    </a:rPr>
                    <a:t>GEVINSTPLANLEGGING</a:t>
                  </a:r>
                  <a:endParaRPr lang="nb-NO" sz="1400" dirty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9" name="TextBox 49"/>
                <p:cNvSpPr txBox="1"/>
                <p:nvPr/>
              </p:nvSpPr>
              <p:spPr>
                <a:xfrm>
                  <a:off x="590283" y="5374448"/>
                  <a:ext cx="783344" cy="52493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400" b="1" dirty="0">
                      <a:solidFill>
                        <a:schemeClr val="tx2"/>
                      </a:solidFill>
                      <a:sym typeface="Webdings"/>
                    </a:rPr>
                    <a:t></a:t>
                  </a:r>
                  <a:endParaRPr lang="en-US" sz="2400" b="1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5985481" y="5374448"/>
                <a:ext cx="2690975" cy="524930"/>
                <a:chOff x="590283" y="5374448"/>
                <a:chExt cx="2690975" cy="524930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1013912" y="5445224"/>
                  <a:ext cx="2267346" cy="360040"/>
                </a:xfrm>
                <a:prstGeom prst="rect">
                  <a:avLst/>
                </a:prstGeom>
                <a:noFill/>
              </p:spPr>
              <p:txBody>
                <a:bodyPr wrap="square" lIns="72000" tIns="72000" rIns="72000" bIns="72000" rtlCol="0">
                  <a:noAutofit/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nb-NO" sz="1400" b="1" dirty="0">
                      <a:solidFill>
                        <a:srgbClr val="000000"/>
                      </a:solidFill>
                      <a:cs typeface="Arial" pitchFamily="34" charset="0"/>
                    </a:rPr>
                    <a:t>GEVINSTOPPFØLGING</a:t>
                  </a:r>
                  <a:endParaRPr lang="nb-NO" sz="1400" dirty="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" name="TextBox 49"/>
                <p:cNvSpPr txBox="1"/>
                <p:nvPr/>
              </p:nvSpPr>
              <p:spPr>
                <a:xfrm>
                  <a:off x="590283" y="5374448"/>
                  <a:ext cx="783344" cy="524930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2400" b="1" dirty="0">
                      <a:solidFill>
                        <a:schemeClr val="tx2"/>
                      </a:solidFill>
                      <a:sym typeface="Webdings"/>
                    </a:rPr>
                    <a:t></a:t>
                  </a:r>
                  <a:endParaRPr lang="en-US" sz="2400" b="1" dirty="0">
                    <a:solidFill>
                      <a:schemeClr val="tx2"/>
                    </a:solidFill>
                  </a:endParaRPr>
                </a:p>
              </p:txBody>
            </p:sp>
          </p:grpSp>
        </p:grpSp>
      </p:grpSp>
      <p:pic>
        <p:nvPicPr>
          <p:cNvPr id="45" name="Picture 12" descr="Education_53"/>
          <p:cNvPicPr>
            <a:picLocks noChangeAspect="1" noChangeArrowheads="1"/>
          </p:cNvPicPr>
          <p:nvPr/>
        </p:nvPicPr>
        <p:blipFill rotWithShape="1">
          <a:blip r:embed="rId3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35560" y="1209637"/>
            <a:ext cx="1350294" cy="13179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983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" y="352617"/>
            <a:ext cx="9339072" cy="627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8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671326" y="489092"/>
            <a:ext cx="8229600" cy="59387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>
                <a:solidFill>
                  <a:srgbClr val="001A58"/>
                </a:solidFill>
              </a:rPr>
              <a:t>Gevinstvurdering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6" y="1306344"/>
            <a:ext cx="10840969" cy="139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6" y="2776644"/>
            <a:ext cx="10840969" cy="176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7" y="4643276"/>
            <a:ext cx="10840969" cy="12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445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81200" y="3760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/>
              <a:t>Brukerundersøkelse for å måle 0-verdi og etter tiltak…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737" y="1303919"/>
            <a:ext cx="7603235" cy="47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2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1892868" y="489092"/>
            <a:ext cx="8229600" cy="59387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>
                <a:solidFill>
                  <a:srgbClr val="001A58"/>
                </a:solidFill>
              </a:rPr>
              <a:t>Gevinstvurdering – Innsatsfaktorene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82" y="1445390"/>
            <a:ext cx="8937523" cy="123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481" y="2833689"/>
            <a:ext cx="8937523" cy="94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24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1892868" y="489092"/>
            <a:ext cx="8229600" cy="59387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>
                <a:solidFill>
                  <a:srgbClr val="001A58"/>
                </a:solidFill>
              </a:rPr>
              <a:t>Endrings- og gevinstoversikt</a:t>
            </a:r>
          </a:p>
        </p:txBody>
      </p:sp>
      <p:sp>
        <p:nvSpPr>
          <p:cNvPr id="5" name="Rectangle 4"/>
          <p:cNvSpPr/>
          <p:nvPr/>
        </p:nvSpPr>
        <p:spPr>
          <a:xfrm>
            <a:off x="1419072" y="1043910"/>
            <a:ext cx="9248929" cy="5131422"/>
          </a:xfrm>
          <a:prstGeom prst="rect">
            <a:avLst/>
          </a:prstGeom>
          <a:solidFill>
            <a:schemeClr val="bg1">
              <a:lumMod val="85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b-NO" b="1" dirty="0">
              <a:solidFill>
                <a:srgbClr val="FF99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8619656" y="2708734"/>
            <a:ext cx="632006" cy="593725"/>
          </a:xfrm>
          <a:prstGeom prst="ellipse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/>
              <a:t>3</a:t>
            </a:r>
          </a:p>
        </p:txBody>
      </p:sp>
      <p:sp>
        <p:nvSpPr>
          <p:cNvPr id="7" name="Curved Down Arrow 6"/>
          <p:cNvSpPr/>
          <p:nvPr/>
        </p:nvSpPr>
        <p:spPr>
          <a:xfrm rot="21109643">
            <a:off x="5767172" y="1969223"/>
            <a:ext cx="3335816" cy="1013424"/>
          </a:xfrm>
          <a:prstGeom prst="curved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8" name="Tittel 3"/>
          <p:cNvSpPr txBox="1">
            <a:spLocks/>
          </p:cNvSpPr>
          <p:nvPr/>
        </p:nvSpPr>
        <p:spPr>
          <a:xfrm>
            <a:off x="2056054" y="2181540"/>
            <a:ext cx="8740080" cy="1143000"/>
          </a:xfrm>
          <a:prstGeom prst="rect">
            <a:avLst/>
          </a:prstGeom>
        </p:spPr>
        <p:txBody>
          <a:bodyPr vert="horz" lIns="91440" tIns="0" rIns="9144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nb-NO" sz="12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52134" y="2264932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i="1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652134" y="2167822"/>
            <a:ext cx="216726" cy="91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/>
            <a:endParaRPr lang="nb-NO" altLang="en-US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defTabSz="914400" eaLnBrk="0" hangingPunct="0"/>
            <a:r>
              <a:rPr lang="nb-NO" altLang="en-US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en-US" altLang="en-US" sz="1100" b="1" i="1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eaLnBrk="0" hangingPunct="0"/>
            <a:r>
              <a:rPr lang="nb-NO" altLang="en-US" sz="1100" b="1" i="1">
                <a:solidFill>
                  <a:srgbClr val="4F81B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altLang="en-US" sz="1100" b="1" i="1">
              <a:solidFill>
                <a:srgbClr val="4F81BD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defTabSz="914400" eaLnBrk="0" hangingPunct="0"/>
            <a:endParaRPr lang="en-US" altLang="en-US"/>
          </a:p>
        </p:txBody>
      </p:sp>
      <p:sp>
        <p:nvSpPr>
          <p:cNvPr id="11" name="Oval 10"/>
          <p:cNvSpPr/>
          <p:nvPr/>
        </p:nvSpPr>
        <p:spPr>
          <a:xfrm>
            <a:off x="5567605" y="2708734"/>
            <a:ext cx="632006" cy="593725"/>
          </a:xfrm>
          <a:prstGeom prst="ellipse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/>
              <a:t>2</a:t>
            </a:r>
          </a:p>
        </p:txBody>
      </p:sp>
      <p:sp>
        <p:nvSpPr>
          <p:cNvPr id="12" name="Curved Down Arrow 11"/>
          <p:cNvSpPr/>
          <p:nvPr/>
        </p:nvSpPr>
        <p:spPr>
          <a:xfrm rot="21109643">
            <a:off x="2707312" y="1969223"/>
            <a:ext cx="3335816" cy="1013424"/>
          </a:xfrm>
          <a:prstGeom prst="curved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5553" y="2708734"/>
            <a:ext cx="632006" cy="593725"/>
          </a:xfrm>
          <a:prstGeom prst="ellipse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92868" y="3346768"/>
            <a:ext cx="1765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 endringer i arbeidsprosesser har blitt identifisert?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82658" y="3453930"/>
            <a:ext cx="1601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Hvilke gevinster skaper endringene?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70485" y="3346767"/>
            <a:ext cx="2730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Hva kreves for at arbeidsprosessen blir endret som planlagt og gevinstene realisert?</a:t>
            </a:r>
          </a:p>
        </p:txBody>
      </p:sp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71" y="4583126"/>
            <a:ext cx="8648698" cy="4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877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/>
        </p:nvGrpSpPr>
        <p:grpSpPr>
          <a:xfrm>
            <a:off x="722376" y="393192"/>
            <a:ext cx="10671048" cy="5650992"/>
            <a:chOff x="1881125" y="1402924"/>
            <a:chExt cx="8502466" cy="4327433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881125" y="1402924"/>
              <a:ext cx="8502466" cy="432743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chemeClr val="bg1">
                  <a:lumMod val="75000"/>
                  <a:alpha val="40000"/>
                </a:schemeClr>
              </a:outerShdw>
            </a:effectLst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tx2"/>
                </a:buClr>
              </a:pPr>
              <a:endParaRPr lang="nb-NO" sz="600" b="1" dirty="0">
                <a:solidFill>
                  <a:srgbClr val="002868"/>
                </a:solidFill>
              </a:endParaRP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26883" y="1588381"/>
              <a:ext cx="4008887" cy="3154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2140430" y="2203434"/>
              <a:ext cx="3975962" cy="2493448"/>
              <a:chOff x="901240" y="1953279"/>
              <a:chExt cx="3975962" cy="249344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901240" y="1953279"/>
                <a:ext cx="397596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tx2"/>
                  </a:buClr>
                </a:pPr>
                <a:r>
                  <a:rPr lang="nb-NO" sz="1400" b="1" dirty="0">
                    <a:solidFill>
                      <a:schemeClr val="tx2"/>
                    </a:solidFill>
                  </a:rPr>
                  <a:t>Analyse av hvem som berøres av endringen: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75820" y="2476957"/>
                <a:ext cx="3901380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nb-NO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Hvem berøres av endringen?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nb-NO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Hvordan berøres disse menneskene?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nb-NO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Hvilken påvirkningsgrad har de på endringsprosessen?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nb-NO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Hvilken holdning har de til endringen?</a:t>
                </a:r>
              </a:p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nb-NO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Hva skal strategi for involvering, dialog og opplæring være?</a:t>
                </a:r>
                <a:endParaRPr lang="nb-NO" sz="11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185908" y="1503956"/>
              <a:ext cx="0" cy="374400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Isosceles Triangle 16"/>
            <p:cNvSpPr/>
            <p:nvPr/>
          </p:nvSpPr>
          <p:spPr>
            <a:xfrm rot="5400000">
              <a:off x="5831245" y="3092051"/>
              <a:ext cx="898062" cy="14682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4000" tIns="72000" rIns="252000" bIns="72000" numCol="1" spcCol="1270" anchor="ctr" anchorCtr="0">
              <a:noAutofit/>
            </a:bodyPr>
            <a:lstStyle/>
            <a:p>
              <a:pPr algn="ctr" eaLnBrk="0" fontAlgn="base" hangingPunct="0">
                <a:lnSpc>
                  <a:spcPct val="90000"/>
                </a:lnSpc>
                <a:spcAft>
                  <a:spcPts val="420"/>
                </a:spcAft>
              </a:pPr>
              <a:endParaRPr lang="nb-NO" sz="1200" b="1">
                <a:solidFill>
                  <a:srgbClr val="FFFFFF"/>
                </a:solidFill>
                <a:ea typeface="Times New Roman"/>
                <a:cs typeface="Times New Roman"/>
              </a:endParaRPr>
            </a:p>
          </p:txBody>
        </p:sp>
        <p:pic>
          <p:nvPicPr>
            <p:cNvPr id="18" name="Picture 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3856" y="5074774"/>
              <a:ext cx="8280000" cy="596895"/>
            </a:xfrm>
            <a:prstGeom prst="rect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4" name="Tittel 1"/>
          <p:cNvSpPr txBox="1">
            <a:spLocks/>
          </p:cNvSpPr>
          <p:nvPr/>
        </p:nvSpPr>
        <p:spPr>
          <a:xfrm>
            <a:off x="1490472" y="805334"/>
            <a:ext cx="8229600" cy="59387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dirty="0">
                <a:solidFill>
                  <a:srgbClr val="001A58"/>
                </a:solidFill>
              </a:rPr>
              <a:t>Interessentanalyse</a:t>
            </a:r>
          </a:p>
        </p:txBody>
      </p:sp>
    </p:spTree>
    <p:extLst>
      <p:ext uri="{BB962C8B-B14F-4D97-AF65-F5344CB8AC3E}">
        <p14:creationId xmlns:p14="http://schemas.microsoft.com/office/powerpoint/2010/main" val="3322858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1170</Words>
  <Application>Microsoft Macintosh PowerPoint</Application>
  <PresentationFormat>Widescreen</PresentationFormat>
  <Paragraphs>179</Paragraphs>
  <Slides>17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Times New Roman</vt:lpstr>
      <vt:lpstr>Webdings</vt:lpstr>
      <vt:lpstr>Office-tema</vt:lpstr>
      <vt:lpstr>Tema 2 Digitalisering skal gi gevinster i kommunene – hvordan jobbe med dette?</vt:lpstr>
      <vt:lpstr>PowerPoint-presentasjon</vt:lpstr>
      <vt:lpstr>PowerPoint-presentasjon</vt:lpstr>
      <vt:lpstr>PowerPoint-presentasjon</vt:lpstr>
      <vt:lpstr>PowerPoint-presentasjon</vt:lpstr>
      <vt:lpstr>Brukerundersøkelse for å måle 0-verdi og etter tiltak…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2 Digitalisering skal gi gevinster i kommunene – hvordan jobbe med dette?</dc:title>
  <dc:creator>Sindre Haarr</dc:creator>
  <cp:lastModifiedBy>Sindre Haarr</cp:lastModifiedBy>
  <cp:revision>2</cp:revision>
  <dcterms:created xsi:type="dcterms:W3CDTF">2017-11-29T09:27:13Z</dcterms:created>
  <dcterms:modified xsi:type="dcterms:W3CDTF">2017-11-29T09:30:33Z</dcterms:modified>
</cp:coreProperties>
</file>