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3078-8BB5-8E4C-8963-D5D902BCE5C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330C-B38C-FF4B-8F6A-9686F8792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84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arbeidet med å få på plass helt nye</a:t>
            </a:r>
            <a:r>
              <a:rPr lang="nb-NO" baseline="0" dirty="0"/>
              <a:t> byggesøknadsløsninger (</a:t>
            </a:r>
            <a:r>
              <a:rPr lang="nb-NO" baseline="0" dirty="0" err="1"/>
              <a:t>eByggeSøknad</a:t>
            </a:r>
            <a:r>
              <a:rPr lang="nb-NO" baseline="0" dirty="0"/>
              <a:t>) i markedet og ny saksbehandling (</a:t>
            </a:r>
            <a:r>
              <a:rPr lang="nb-NO" baseline="0" dirty="0" err="1"/>
              <a:t>eByggeSak</a:t>
            </a:r>
            <a:r>
              <a:rPr lang="nb-NO" baseline="0" dirty="0"/>
              <a:t>) i kommunene, var det nødvendig å drive planlegging av hvordan «systemlandskapet» skulle se ut. Målet var en gjennomtenkt IKT-arkitektur der man ser alle relevante tjenester i sammenheng – statlige, kommunale og private tjenester.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15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30313" y="906463"/>
            <a:ext cx="4397375" cy="24749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IKT-industrien</a:t>
            </a:r>
            <a:r>
              <a:rPr lang="nb-NO" baseline="0" noProof="0" dirty="0"/>
              <a:t> er best egnet til å legge til rette for bruk av ny teknologi – de skal utvikle sluttbrukerløsningene</a:t>
            </a:r>
          </a:p>
          <a:p>
            <a:r>
              <a:rPr lang="nb-NO" baseline="0" noProof="0" dirty="0"/>
              <a:t>Staten skal ikke utvikle sluttbrukerløsninger, men legge til rett for at flest mulig systemer kan lage gode komplette søknader</a:t>
            </a:r>
          </a:p>
          <a:p>
            <a:endParaRPr lang="nb-NO" baseline="0" noProof="0" dirty="0"/>
          </a:p>
          <a:p>
            <a:r>
              <a:rPr lang="nb-NO" baseline="0" noProof="0" dirty="0"/>
              <a:t>Hamburgeren i midten er ment å illustrere det vi omtaler som </a:t>
            </a:r>
            <a:r>
              <a:rPr lang="nb-NO" b="1" baseline="0" noProof="0" dirty="0"/>
              <a:t>tjenestelaget Fellestjenester BYGG</a:t>
            </a:r>
            <a:endParaRPr lang="nb-NO" b="1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200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30313" y="906463"/>
            <a:ext cx="4397375" cy="24749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Fellestjenester BYGG blir utviklet</a:t>
            </a:r>
            <a:r>
              <a:rPr lang="nb-NO" baseline="0" noProof="0" dirty="0"/>
              <a:t> på </a:t>
            </a:r>
            <a:r>
              <a:rPr lang="nb-NO" baseline="0" noProof="0" dirty="0" err="1"/>
              <a:t>Altinn</a:t>
            </a:r>
            <a:r>
              <a:rPr lang="nb-NO" baseline="0" noProof="0" dirty="0"/>
              <a:t> og skal servere systemutviklerne regelverket i form av ulike regelsjekkere og kodelister</a:t>
            </a:r>
          </a:p>
          <a:p>
            <a:r>
              <a:rPr lang="nb-NO" baseline="0" noProof="0" dirty="0"/>
              <a:t>Logikken for gjennomføringsplan inklusiv signering fra ulike parter skal ligge i fellestjenestene på </a:t>
            </a:r>
            <a:r>
              <a:rPr lang="nb-NO" baseline="0" noProof="0" dirty="0" err="1"/>
              <a:t>Altinn</a:t>
            </a:r>
            <a:endParaRPr lang="nb-NO" baseline="0" noProof="0" dirty="0"/>
          </a:p>
          <a:p>
            <a:r>
              <a:rPr lang="nb-NO" baseline="0" noProof="0" dirty="0"/>
              <a:t>I tjenestekatalogene kan kommunene legge ut lenker til den informasjonen de ønsker at søker skal benytte seg av i deres kommune.</a:t>
            </a:r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863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30313" y="906463"/>
            <a:ext cx="4397375" cy="24749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Alle kan benytte seg av sitt eget system - Kommunene</a:t>
            </a:r>
            <a:r>
              <a:rPr lang="nb-NO" baseline="0" noProof="0" dirty="0"/>
              <a:t> vil motta alle elektroniske søknader slik de selv definerer (likt uansett hvilke system søknaden er opprettet i)</a:t>
            </a:r>
            <a:endParaRPr lang="nb-NO" noProof="0" dirty="0"/>
          </a:p>
          <a:p>
            <a:r>
              <a:rPr lang="nb-NO" noProof="0" dirty="0"/>
              <a:t>Innsending</a:t>
            </a:r>
            <a:r>
              <a:rPr lang="nb-NO" baseline="0" noProof="0" dirty="0"/>
              <a:t> av søknader til sektormyndigheter også over </a:t>
            </a:r>
            <a:r>
              <a:rPr lang="nb-NO" baseline="0" noProof="0" dirty="0" err="1"/>
              <a:t>Altinn</a:t>
            </a:r>
            <a:r>
              <a:rPr lang="nb-NO" baseline="0" noProof="0" dirty="0"/>
              <a:t> </a:t>
            </a:r>
          </a:p>
          <a:p>
            <a:r>
              <a:rPr lang="nb-NO" baseline="0" noProof="0" dirty="0"/>
              <a:t>Mål: Søkeren skal slippe å forholde seg til hvordan de offentlige myndighetene er organisert.</a:t>
            </a:r>
          </a:p>
          <a:p>
            <a:r>
              <a:rPr lang="nb-NO" baseline="0" noProof="0" dirty="0"/>
              <a:t>Arbeidstilsynet og Vegvesenet er først ute og jobber mot søknadsløsninger via </a:t>
            </a:r>
            <a:r>
              <a:rPr lang="nb-NO" baseline="0" noProof="0" dirty="0" err="1"/>
              <a:t>Altinn</a:t>
            </a:r>
            <a:endParaRPr lang="nb-NO" baseline="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en-GB" smtClean="0">
                <a:solidFill>
                  <a:srgbClr val="112C3C"/>
                </a:solidFill>
              </a:rPr>
              <a:pPr/>
              <a:t>5</a:t>
            </a:fld>
            <a:endParaRPr lang="en-GB" dirty="0">
              <a:solidFill>
                <a:srgbClr val="112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30313" y="906463"/>
            <a:ext cx="4397375" cy="24749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Vi ser for oss flere ulike system</a:t>
            </a:r>
          </a:p>
          <a:p>
            <a:r>
              <a:rPr lang="nb-NO" noProof="0" dirty="0"/>
              <a:t>Mest mulig </a:t>
            </a:r>
            <a:r>
              <a:rPr lang="nb-NO" noProof="0" dirty="0" err="1"/>
              <a:t>preutfylling</a:t>
            </a:r>
            <a:r>
              <a:rPr lang="nb-NO" noProof="0" dirty="0"/>
              <a:t> og gjenbruk av data</a:t>
            </a:r>
          </a:p>
          <a:p>
            <a:r>
              <a:rPr lang="nb-NO" noProof="0" dirty="0"/>
              <a:t>Søknader fra </a:t>
            </a:r>
            <a:r>
              <a:rPr lang="nb-NO" noProof="0" dirty="0" err="1"/>
              <a:t>ByggSøk</a:t>
            </a:r>
            <a:r>
              <a:rPr lang="nb-NO" noProof="0" dirty="0"/>
              <a:t> kan mellomlagres i</a:t>
            </a:r>
            <a:r>
              <a:rPr lang="nb-NO" baseline="0" noProof="0" dirty="0"/>
              <a:t> Fellestjenester BYGG og sluttføres via et annet søknadssystem</a:t>
            </a:r>
          </a:p>
          <a:p>
            <a:r>
              <a:rPr lang="nb-NO" baseline="0" noProof="0" dirty="0"/>
              <a:t>Gjennom tjenestekonsesjonene vil vi jobbe intensivt med markedet for å sikre at søknadsløsninger blir tilgjengelig for alle ulike brukergrupper</a:t>
            </a:r>
            <a:endParaRPr lang="nb-NO" noProof="0" dirty="0"/>
          </a:p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893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 informasjon om de som har fått tjenestekonsesjon: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fokus søknad uten ansvarsrett - ønsker samarbeid på datafangst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Ambita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fokus som dataleverandør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Arkitektbedriftene - fokus søknadsløsning i MAKS - søknad om rammetillatelse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prosjektportal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skanska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Catenda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bimsync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samarbeidsportal/visning - ønsker samarbeid på BIM - prosjektinformasjon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Cerum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leverer til byggmestere(husbyggerkjeder) - integrert mot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byggsøk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112C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Evry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fokus saksbehandling - potensial søknadsløsning - fokus søknad ansvarsrett(menigmann) - i dialog om datakilder/kartkobling - ønsker samarbeid - ny saksmodul(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eByggesak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Geomatikk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IKT – har spesialisert seg på en enklere tilgang til arkivdata og robotisering av disse dataene som underlag både for søknadsløsninger og saksbehandlerløsninger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Holte - fokus holte søknad (30 000 i året) - veileder i klart språk/kursing - portal med "alt" - ønsker enklere for kunden - samarbeid på integrasjon/data - digitale samhandlingsløsning - standardiserte krav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Jotne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fokus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bim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forvaltning,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singapore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ifc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sjekk 2002, tilby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bim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modeller til søknadsportaler og fagsystemer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Kuba - fagsystem til bygg/anlegg - ønsker samarbeid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Norconsult - GIS/kommunalforvaltning/BIM/bygg fagsystem - lage for proff aktører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Norkart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12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fokus kart - levere datagrunnlag i andre løsninger (tiltaksanalyse) - søker partnere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30313" y="906463"/>
            <a:ext cx="4397375" cy="24749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Trinnvis utvikling med lærende tilnærming</a:t>
            </a:r>
          </a:p>
          <a:p>
            <a:r>
              <a:rPr lang="nb-NO" noProof="0" dirty="0"/>
              <a:t>Bransjen viser stor interesse for Fellestjenester BYGG, og flere er i gang</a:t>
            </a:r>
            <a:r>
              <a:rPr lang="nb-NO" baseline="0" noProof="0" dirty="0"/>
              <a:t> med utvikling av ulike tjenester</a:t>
            </a:r>
          </a:p>
          <a:p>
            <a:endParaRPr lang="nb-NO" baseline="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nb-NO" noProof="0" smtClean="0"/>
              <a:pPr/>
              <a:t>8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4191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BIM vil ikke erstatte tegningsvedlegg</a:t>
            </a:r>
            <a:r>
              <a:rPr lang="nb-NO" baseline="0" dirty="0"/>
              <a:t> på </a:t>
            </a:r>
            <a:r>
              <a:rPr lang="nb-NO" baseline="0" dirty="0" err="1"/>
              <a:t>pdf</a:t>
            </a:r>
            <a:r>
              <a:rPr lang="nb-NO" baseline="0" dirty="0"/>
              <a:t> med det første, men være et supplement som kan legges ved søknaden. Kommunene må skaffe seg kunnskap og erfaringer </a:t>
            </a:r>
            <a:r>
              <a:rPr lang="nb-NO" baseline="0" dirty="0" err="1"/>
              <a:t>mht</a:t>
            </a:r>
            <a:r>
              <a:rPr lang="nb-NO" baseline="0" dirty="0"/>
              <a:t> hvordan en BIM kan utnyttes i saksbehandlingen. Dette vil ta noe tid, men etablerte systemleverandører innenfor GIS vil tilby løsninger i tillegg til at man også kan skaffe seg gratis programvare som gjør det mulig å se på disse dataene.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>
              <a:defRPr/>
            </a:pPr>
            <a:fld id="{3FE77D90-A6D7-4C81-9D50-67A390BDDBC5}" type="slidenum">
              <a:rPr lang="nb-NO" sz="900" smtClean="0">
                <a:solidFill>
                  <a:srgbClr val="112C3C"/>
                </a:solidFill>
              </a:rPr>
              <a:pPr algn="l" defTabSz="914400">
                <a:defRPr/>
              </a:pPr>
              <a:t>11</a:t>
            </a:fld>
            <a:endParaRPr lang="nb-NO" sz="900" dirty="0">
              <a:solidFill>
                <a:srgbClr val="112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5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/>
              <a:t>DiBK</a:t>
            </a:r>
            <a:r>
              <a:rPr lang="nb-NO" baseline="0" dirty="0"/>
              <a:t> jobber nå for å få fram en standard på hva en BIM for byggesak skal inneholde</a:t>
            </a:r>
            <a:endParaRPr lang="nb-NO" dirty="0"/>
          </a:p>
          <a:p>
            <a:r>
              <a:rPr lang="nb-NO" dirty="0"/>
              <a:t>Bedre datagrunnlag</a:t>
            </a:r>
          </a:p>
          <a:p>
            <a:r>
              <a:rPr lang="nb-NO" dirty="0"/>
              <a:t>Mer automatisering – automatisk utregning av diverse areal</a:t>
            </a:r>
          </a:p>
          <a:p>
            <a:r>
              <a:rPr lang="nb-NO" dirty="0"/>
              <a:t>God hjelp til beslutninger og prosess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7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FABFE-73A0-FB4F-BD77-6898100FF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B272108-8E4C-944D-A00A-761C29BD4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B5336D-12E5-D046-AEEB-9100E7B3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3C9E7D-99E8-8248-B08A-D1B99425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C0DE12-F6EC-FC45-A9FF-85745D29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16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1BA33A-5036-1B48-9E48-D992883A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9D2B477-D54A-1F4D-89B2-EAD627C8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65D948-84C3-5E4F-AF2A-BD854A0C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D63DCA-3B86-1140-9AE8-CA724A39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EF4EE5-9632-E944-9D4D-5F55A871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58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1DA80B9-F288-1849-A41D-3DFA9785A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AF5A64C-22FD-1E4E-BBCD-1CD27BC52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A01F0-C935-114A-9AB3-F84CFE6B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0094D9-5C3E-9A4D-9F6F-165BDD3F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269D70-EC8F-5442-873A-E8ADC6C1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48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  <p:pic>
        <p:nvPicPr>
          <p:cNvPr id="10" name="Bilde 9" descr="NKF_K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7" y="339780"/>
            <a:ext cx="2407015" cy="7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D86F823-1189-3947-A64C-F6CE579AEBB4}" type="datetime1">
              <a:rPr lang="nb-NO" smtClean="0"/>
              <a:pPr/>
              <a:t>29.11.2017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09600" y="1602507"/>
            <a:ext cx="10972800" cy="4523656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21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2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173792"/>
            <a:ext cx="2844800" cy="365125"/>
          </a:xfrm>
          <a:prstGeom prst="rect">
            <a:avLst/>
          </a:prstGeom>
        </p:spPr>
        <p:txBody>
          <a:bodyPr/>
          <a:lstStyle/>
          <a:p>
            <a:fld id="{E8502969-D4D9-294A-9C4F-AF239C73513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29.11.2017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1" y="1602508"/>
            <a:ext cx="5294379" cy="4523656"/>
          </a:xfrm>
        </p:spPr>
        <p:txBody>
          <a:bodyPr>
            <a:noAutofit/>
          </a:bodyPr>
          <a:lstStyle>
            <a:lvl1pPr marL="204770" indent="-204770">
              <a:buFont typeface="Lucida Grande"/>
              <a:buChar char="–"/>
              <a:defRPr sz="1800"/>
            </a:lvl1pPr>
            <a:lvl2pPr marL="338108" indent="-134530">
              <a:buFont typeface="Arial"/>
              <a:buChar char="•"/>
              <a:defRPr sz="1500"/>
            </a:lvl2pPr>
            <a:lvl3pPr marL="405966" indent="0">
              <a:buFontTx/>
              <a:buNone/>
              <a:defRPr/>
            </a:lvl3pPr>
            <a:lvl4pPr>
              <a:buFontTx/>
              <a:buNone/>
              <a:defRPr/>
            </a:lvl4pPr>
            <a:lvl5pPr marL="405967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289821" y="1602508"/>
            <a:ext cx="5294379" cy="4523656"/>
          </a:xfrm>
        </p:spPr>
        <p:txBody>
          <a:bodyPr>
            <a:noAutofit/>
          </a:bodyPr>
          <a:lstStyle>
            <a:lvl1pPr marL="204770" indent="-204770">
              <a:buFont typeface="Lucida Grande"/>
              <a:buChar char="–"/>
              <a:defRPr sz="1800"/>
            </a:lvl1pPr>
            <a:lvl2pPr marL="338108" indent="-134530">
              <a:buFont typeface="Arial"/>
              <a:buChar char="•"/>
              <a:defRPr sz="1500"/>
            </a:lvl2pPr>
            <a:lvl3pPr marL="405966" indent="0">
              <a:buFontTx/>
              <a:buNone/>
              <a:defRPr/>
            </a:lvl3pPr>
            <a:lvl4pPr>
              <a:buFontTx/>
              <a:buNone/>
              <a:defRPr/>
            </a:lvl4pPr>
            <a:lvl5pPr marL="405967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5630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3F856C-6A71-4A4E-A1F7-D5C2F0B5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A2353-9878-B14F-863F-FAEC30A5F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83B944-594A-9149-99BF-295F63E3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E91A7E-3445-F94B-8417-F9772CB9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CCAFBE-5C14-D649-AE94-87105C87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66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026F38-BEA5-5A46-B831-DF52DE5D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0222F7-42B9-7D45-B473-F2364F089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7E0568-4BA0-EB42-B65F-1CC0F76E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3C3AD-235D-7F49-B995-12C1BBAA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15E152-3FE1-C64E-B308-FCA6268E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81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52C765-F3CF-3E47-A77C-D77932CD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19F2FC-506B-2143-9D2D-32C3EE2DF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EFDCDCA-C1C9-634C-83C5-08388D61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34D6B5-0C78-3548-BA34-36C5B635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051CB44-7D51-9741-9CD3-66731E8C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BCB942-3D8C-B341-81F5-46AD5A4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1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D915D6-8921-724D-8190-E326AC54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CCBA77-559C-A248-B3E2-5B6F81F6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C16EB20-1E39-3246-BF80-2961A8EA5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9CDD671-4A6E-6B44-9293-2D689C3EA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E01BDDE-3172-FC4C-9CA8-E6912DE6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7BEF5CF-729A-8748-9D81-35DFB295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C677EF2-29BE-4046-AB20-2AFBA3C7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DA56145-06C5-B949-8402-50902B57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34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69011F-1A4B-5C4C-AFFC-B4BEBB8D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F248320-F9D7-AA41-A69D-2B9866E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58E28D-4BA0-704A-8023-AFA0CFF1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2E8F41-9D5C-B946-A17B-39F75A27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5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704A92-F351-9040-9A75-A06E1AB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FEB80DC-6731-DC42-AC35-2BF65B3E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6DBC4A8-DBBB-384E-A83E-B41CB1BE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07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D8AA0F-5093-4E41-A688-4588F39A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25676B-655F-0847-ADA6-5323A151C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2FA50A-663D-7E41-8A79-9CE32888A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72BC8D-D0AC-7E41-A53D-AC2392D6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D084C2-E3D8-DD45-A745-0374048A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AD4B3F-026C-6D4C-85DB-A49CB032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5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1984C6-CC4E-DA46-B9ED-A128A226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9EF2908-D39A-A045-8379-77D32B1A6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7D4DA8-B66E-1D40-8293-61C4D04B0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E803490-F8DA-6342-9E8D-287A9B3B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938FF2-EA0E-8843-8183-3F018D49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8360B2-A3BA-BD48-8F99-8F2CFE9A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97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3661230-F89A-414D-A57C-D80F5DF9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FD91DF-CA1B-6A4F-A7A4-DBB4433C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FE130D-F734-A044-B9E4-9075F616E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AA78-2070-9244-88D5-F5AD40F4F70F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7AE1EF-9B90-3642-98BF-F6DC3C0D9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2B671A-601D-9643-A4A4-445FADE9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847A-CE59-3F44-870D-357DEC9789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bk-utvikling.atlassian.net/wiki/display/FB/BIM+i+byggesa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ibk-utvikling.atlassian.net/wiki/display/FB/Nasjonale+sjekklister+for+byggesak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ellesbygg.dibk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Tema 3</a:t>
            </a:r>
            <a:br>
              <a:rPr lang="nb-NO" dirty="0"/>
            </a:br>
            <a:r>
              <a:rPr lang="nb-NO" dirty="0"/>
              <a:t>Fellestjenester BYGG og private søknadsløsninger</a:t>
            </a:r>
          </a:p>
        </p:txBody>
      </p:sp>
    </p:spTree>
    <p:extLst>
      <p:ext uri="{BB962C8B-B14F-4D97-AF65-F5344CB8AC3E}">
        <p14:creationId xmlns:p14="http://schemas.microsoft.com/office/powerpoint/2010/main" val="19002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7684D-8A28-4952-87D3-A0F4E464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Matrikkelopplysninger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1E81C61-67E7-47B7-92D8-183EB8810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B87028-9CBC-45FE-80DB-B411B1BFA1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smtClean="0"/>
              <a:pPr/>
              <a:t>29.11.2017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99805E-29ED-40CF-9305-69DECEC6A5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311A2E-C9BD-4D45-8CC2-C5DF7ACF64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030" y="1602507"/>
            <a:ext cx="3897244" cy="4523656"/>
          </a:xfrm>
        </p:spPr>
        <p:txBody>
          <a:bodyPr/>
          <a:lstStyle/>
          <a:p>
            <a:r>
              <a:rPr lang="nb-NO" dirty="0"/>
              <a:t>Under utvikling</a:t>
            </a:r>
          </a:p>
          <a:p>
            <a:r>
              <a:rPr lang="nb-NO" dirty="0"/>
              <a:t>For eksempel preutfylt fra søkers BIM</a:t>
            </a:r>
          </a:p>
          <a:p>
            <a:r>
              <a:rPr lang="nb-NO" dirty="0"/>
              <a:t>Tar over for boligspesifikasjon og deler av bygningsopplysninger i andre skjema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655112F-403D-4180-BE97-940E61138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22" y="945682"/>
            <a:ext cx="6131097" cy="518048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F675E1C-006B-4AB1-83AE-D2AFF29CA927}"/>
              </a:ext>
            </a:extLst>
          </p:cNvPr>
          <p:cNvSpPr txBox="1"/>
          <p:nvPr/>
        </p:nvSpPr>
        <p:spPr>
          <a:xfrm rot="20386522">
            <a:off x="8763402" y="4793845"/>
            <a:ext cx="16165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300" dirty="0">
                <a:solidFill>
                  <a:srgbClr val="112C3C"/>
                </a:solidFill>
              </a:rPr>
              <a:t>Utkast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4C77082-BF6E-41F9-AC02-980A7084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547" y="230238"/>
            <a:ext cx="50958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til BIM/IFC for byggesøknad/saksbehandling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895"/>
            <a:fld id="{621A719E-994D-4E28-8422-9EFBFEFA7B19}" type="slidenum">
              <a:rPr lang="nb-NO"/>
              <a:pPr defTabSz="1218895"/>
              <a:t>11</a:t>
            </a:fld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1218895"/>
            <a:fld id="{E8502969-D4D9-294A-9C4F-AF239C735138}" type="datetime1">
              <a:rPr lang="nb-NO"/>
              <a:pPr defTabSz="1218895"/>
              <a:t>29.11.2017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218895"/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Validering av BIM/IFC til bruk for ramme/ett trinn og igangsetting</a:t>
            </a:r>
          </a:p>
          <a:p>
            <a:pPr lvl="1"/>
            <a:r>
              <a:rPr lang="nb-NO" dirty="0"/>
              <a:t>Krav til tegninger</a:t>
            </a:r>
          </a:p>
          <a:p>
            <a:pPr lvl="1"/>
            <a:r>
              <a:rPr lang="nb-NO" dirty="0"/>
              <a:t>Koordinatfestet tiltak</a:t>
            </a:r>
          </a:p>
          <a:p>
            <a:pPr lvl="1"/>
            <a:r>
              <a:rPr lang="nb-NO" dirty="0"/>
              <a:t>Overføring av nye/endrede arealer til søknad</a:t>
            </a:r>
          </a:p>
          <a:p>
            <a:pPr lvl="1"/>
            <a:r>
              <a:rPr lang="nb-NO" dirty="0"/>
              <a:t>Identifikasjon av etasjer og bruksenheter</a:t>
            </a:r>
          </a:p>
          <a:p>
            <a:pPr lvl="1"/>
            <a:endParaRPr lang="nb-NO" dirty="0"/>
          </a:p>
          <a:p>
            <a:r>
              <a:rPr lang="nb-NO" dirty="0"/>
              <a:t>Mer info - </a:t>
            </a:r>
            <a:r>
              <a:rPr lang="nb-NO" dirty="0">
                <a:hlinkClick r:id="rId3"/>
              </a:rPr>
              <a:t>https://dibk-utvikling.atlassian.net/wiki/display/FB/BIM+i+byggesak</a:t>
            </a:r>
            <a:r>
              <a:rPr lang="nb-NO" dirty="0"/>
              <a:t> 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86" y="1613457"/>
            <a:ext cx="5292406" cy="41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Hva betyr BIM for kommunens hverdag?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>
          <a:xfrm>
            <a:off x="932688" y="2224240"/>
            <a:ext cx="5443942" cy="339274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b-NO" sz="2200" dirty="0"/>
              <a:t>Digitale modeller i stedet for tegninger</a:t>
            </a:r>
          </a:p>
          <a:p>
            <a:pPr>
              <a:buFont typeface="Arial" charset="0"/>
              <a:buChar char="•"/>
            </a:pPr>
            <a:r>
              <a:rPr lang="nb-NO" sz="2200" dirty="0"/>
              <a:t>All data direkte inn i sakssystemet</a:t>
            </a:r>
          </a:p>
          <a:p>
            <a:pPr>
              <a:buFont typeface="Arial" charset="0"/>
              <a:buChar char="•"/>
            </a:pPr>
            <a:r>
              <a:rPr lang="nb-NO" sz="2200" dirty="0"/>
              <a:t>Matrikkel – automatisk overføring av data</a:t>
            </a:r>
          </a:p>
          <a:p>
            <a:pPr>
              <a:buFont typeface="Arial" charset="0"/>
              <a:buChar char="•"/>
            </a:pPr>
            <a:r>
              <a:rPr lang="nb-NO" sz="2200" dirty="0"/>
              <a:t>KOSTRA – automatisk høsting av data</a:t>
            </a:r>
          </a:p>
          <a:p>
            <a:pPr>
              <a:buFont typeface="Arial" charset="0"/>
              <a:buChar char="•"/>
            </a:pPr>
            <a:r>
              <a:rPr lang="nb-NO" sz="2200" dirty="0"/>
              <a:t>Brukergrensesnitt etter kommunens ønske</a:t>
            </a:r>
          </a:p>
          <a:p>
            <a:pPr>
              <a:buFont typeface="Arial" charset="0"/>
              <a:buChar char="•"/>
            </a:pPr>
            <a:r>
              <a:rPr lang="nb-NO" sz="2200" dirty="0"/>
              <a:t>God prosess og beslutningsstøtte</a:t>
            </a:r>
          </a:p>
        </p:txBody>
      </p:sp>
      <p:pic>
        <p:nvPicPr>
          <p:cNvPr id="8" name="Plassholder for innhold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4" y="2381634"/>
            <a:ext cx="3971024" cy="3077957"/>
          </a:xfrm>
        </p:spPr>
      </p:pic>
    </p:spTree>
    <p:extLst>
      <p:ext uri="{BB962C8B-B14F-4D97-AF65-F5344CB8AC3E}">
        <p14:creationId xmlns:p14="http://schemas.microsoft.com/office/powerpoint/2010/main" val="35855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5952AF-99EA-4E1A-934F-6D1A75F7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Nasjonale sjekklister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265E246-8D04-46F4-90F1-2A2187FA6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895"/>
            <a:fld id="{621A719E-994D-4E28-8422-9EFBFEFA7B19}" type="slidenum">
              <a:rPr lang="nb-NO"/>
              <a:pPr defTabSz="1218895"/>
              <a:t>13</a:t>
            </a:fld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2753C5-EC2E-4544-98E4-2E4F17FDF6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1218895"/>
            <a:fld id="{E8502969-D4D9-294A-9C4F-AF239C735138}" type="datetime1">
              <a:rPr lang="nb-NO"/>
              <a:pPr defTabSz="1218895"/>
              <a:t>29.11.2017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21DC9B-01E1-490F-B9A5-D63EFA474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218895"/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B36D49-162F-40DB-A7A9-48296CCD1C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Formålet med nasjonale sjekklister er å:</a:t>
            </a:r>
          </a:p>
          <a:p>
            <a:pPr lvl="1"/>
            <a:r>
              <a:rPr lang="nb-NO" dirty="0"/>
              <a:t>bidra til mer ensartet saksbehandling</a:t>
            </a:r>
          </a:p>
          <a:p>
            <a:pPr lvl="1"/>
            <a:r>
              <a:rPr lang="nb-NO" dirty="0"/>
              <a:t>skape trygghet i saksbehandlingen</a:t>
            </a:r>
          </a:p>
          <a:p>
            <a:pPr lvl="1"/>
            <a:r>
              <a:rPr lang="nb-NO" dirty="0"/>
              <a:t>legge til rette for strukturerte, maskinlesbare sjekklister</a:t>
            </a:r>
          </a:p>
          <a:p>
            <a:pPr lvl="1"/>
            <a:r>
              <a:rPr lang="nb-NO" dirty="0"/>
              <a:t>etablere ett felles sted for oppdatering av endringer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21084B-68FA-4273-B427-3C644EA11C8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https://dibk-utvikling.atlassian.net/wiki/display/FB/Nasjonale+sjekklister+for+byggesak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54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ABD51-81E7-4DE4-BEC1-D5EF7129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31548FC-FA1E-417F-8F7F-B446B86E1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6F1FC7-0AEA-4780-A18E-BFE67CB28D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8502969-D4D9-294A-9C4F-AF239C735138}" type="datetime1">
              <a:rPr lang="nb-NO" smtClean="0"/>
              <a:pPr/>
              <a:t>29.11.2017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62243E-9581-4422-B5AB-9330801F5E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0E17723-B4EE-4AC1-9E33-D45094DE18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D414168-191D-4EB6-BA3F-F3F4AB5F3F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78A85F1-0CC7-4296-B39B-AE8381EF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4" y="108823"/>
            <a:ext cx="9234646" cy="65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6980" y="736980"/>
            <a:ext cx="9316019" cy="678071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Nasjonale sjekklister for byggesak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4" y="823807"/>
            <a:ext cx="10980718" cy="5085804"/>
          </a:xfrm>
        </p:spPr>
      </p:pic>
      <p:sp>
        <p:nvSpPr>
          <p:cNvPr id="8" name="TekstSylinder 7"/>
          <p:cNvSpPr txBox="1"/>
          <p:nvPr/>
        </p:nvSpPr>
        <p:spPr>
          <a:xfrm>
            <a:off x="556160" y="195618"/>
            <a:ext cx="57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Nasjonale sjekklister for byggesak</a:t>
            </a:r>
          </a:p>
        </p:txBody>
      </p:sp>
    </p:spTree>
    <p:extLst>
      <p:ext uri="{BB962C8B-B14F-4D97-AF65-F5344CB8AC3E}">
        <p14:creationId xmlns:p14="http://schemas.microsoft.com/office/powerpoint/2010/main" val="642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97112" y="639068"/>
            <a:ext cx="3081528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En felles arkitektur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33272" y="90618"/>
            <a:ext cx="7552383" cy="66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Hva er «Fellestjenester BYGG»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3</a:t>
            </a:fld>
            <a:endParaRPr lang="nb-NO" noProof="0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3"/>
          </p:nvPr>
        </p:nvSpPr>
        <p:spPr>
          <a:xfrm>
            <a:off x="935665" y="2573079"/>
            <a:ext cx="5316279" cy="2373075"/>
          </a:xfrm>
        </p:spPr>
        <p:txBody>
          <a:bodyPr/>
          <a:lstStyle/>
          <a:p>
            <a:pPr marL="214308" indent="-214308">
              <a:spcAft>
                <a:spcPts val="900"/>
              </a:spcAft>
              <a:buFont typeface="Arial"/>
              <a:buChar char="•"/>
            </a:pPr>
            <a:r>
              <a:rPr lang="nb-NO" sz="2400" dirty="0"/>
              <a:t>Ikke en sluttbrukerløsning, men en plattform for systemutviklere</a:t>
            </a:r>
          </a:p>
          <a:p>
            <a:pPr marL="214308" indent="-214308">
              <a:spcAft>
                <a:spcPts val="900"/>
              </a:spcAft>
              <a:buFont typeface="Arial"/>
              <a:buChar char="•"/>
            </a:pPr>
            <a:r>
              <a:rPr lang="nb-NO" sz="2400" dirty="0"/>
              <a:t>Verktøykasse for å sikre at det kan utvikles gode søknadsløsninger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20413" r="31285" b="22739"/>
          <a:stretch/>
        </p:blipFill>
        <p:spPr>
          <a:xfrm>
            <a:off x="6384032" y="2348880"/>
            <a:ext cx="3240360" cy="2700300"/>
          </a:xfrm>
        </p:spPr>
      </p:pic>
    </p:spTree>
    <p:extLst>
      <p:ext uri="{BB962C8B-B14F-4D97-AF65-F5344CB8AC3E}">
        <p14:creationId xmlns:p14="http://schemas.microsoft.com/office/powerpoint/2010/main" val="35078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1F50F00-A4EB-4428-B472-BB52C818A5C5" descr="B2DCAF7A-80A0-46BC-8B21-5FB5A2B770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2" y="2739610"/>
            <a:ext cx="1943094" cy="7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99CCE32-1B13-4185-ADA3-2E7B3A5CC83D" descr="46EF518F-C21D-4D59-BB95-A77A960A5C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8" y="3729546"/>
            <a:ext cx="1989805" cy="7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ABD8E60-7C59-4564-8A6C-B1F8DF7AF763" descr="2274D14D-C200-462A-8663-2BD28F7BAFC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" y="786195"/>
            <a:ext cx="1733926" cy="6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75CE54F3-9D56-404A-A021-18D0E07869D7" descr="9909E373-CB49-4F5A-8507-0BBDF72A104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9" y="1808133"/>
            <a:ext cx="1789806" cy="6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D32EEDCE-EE8D-46B1-983F-9B61BAD12D9A" descr="CC5CEB20-C024-4891-8A89-2A11C4DA75D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8" y="4627610"/>
            <a:ext cx="2028857" cy="7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83082" y="1035510"/>
            <a:ext cx="1194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eByggesøknad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725710" y="4627610"/>
            <a:ext cx="1262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eByggesak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91075" y="2928749"/>
            <a:ext cx="2285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Fellestjenester BYGG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03" y="680702"/>
            <a:ext cx="8031562" cy="47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527304" y="184687"/>
            <a:ext cx="10972800" cy="1143000"/>
          </a:xfrm>
        </p:spPr>
        <p:txBody>
          <a:bodyPr/>
          <a:lstStyle/>
          <a:p>
            <a:r>
              <a:rPr lang="nb-NO" dirty="0"/>
              <a:t>Fra byggesøknad til byggetillatelse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060848"/>
            <a:ext cx="864096" cy="280831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62" y="1456715"/>
            <a:ext cx="8176483" cy="43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eByggesøknad – kommersielle søknadsløsninger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6</a:t>
            </a:fld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>
          <a:xfrm>
            <a:off x="824376" y="2009553"/>
            <a:ext cx="6115047" cy="3375124"/>
          </a:xfrm>
        </p:spPr>
        <p:txBody>
          <a:bodyPr/>
          <a:lstStyle/>
          <a:p>
            <a:pPr marL="214308" indent="-214308">
              <a:spcAft>
                <a:spcPts val="900"/>
              </a:spcAft>
              <a:buFont typeface="Arial"/>
              <a:buChar char="•"/>
            </a:pPr>
            <a:r>
              <a:rPr lang="nb-NO" sz="2400" dirty="0"/>
              <a:t>Komplette søknadsportaler</a:t>
            </a:r>
          </a:p>
          <a:p>
            <a:pPr marL="214308" indent="-214308">
              <a:spcAft>
                <a:spcPts val="900"/>
              </a:spcAft>
              <a:buFont typeface="Arial"/>
              <a:buChar char="•"/>
            </a:pPr>
            <a:r>
              <a:rPr lang="nb-NO" sz="2400" dirty="0"/>
              <a:t>Fagspesifikke søknadsløsninger</a:t>
            </a:r>
          </a:p>
          <a:p>
            <a:pPr marL="214308" indent="-214308">
              <a:spcAft>
                <a:spcPts val="900"/>
              </a:spcAft>
              <a:buFont typeface="Arial"/>
              <a:buChar char="•"/>
            </a:pPr>
            <a:r>
              <a:rPr lang="nb-NO" sz="2400" dirty="0"/>
              <a:t>ByggSøk – i en periode (skal fases ut)</a:t>
            </a:r>
          </a:p>
          <a:p>
            <a:pPr marL="214308" indent="-214308">
              <a:spcAft>
                <a:spcPts val="900"/>
              </a:spcAft>
              <a:buFont typeface="Arial"/>
              <a:buChar char="•"/>
            </a:pPr>
            <a:r>
              <a:rPr lang="nb-NO" sz="2400" dirty="0"/>
              <a:t>Veiledende kravspesifikasjon fra KS</a:t>
            </a:r>
          </a:p>
          <a:p>
            <a:pPr marL="214308" indent="-214308">
              <a:spcAft>
                <a:spcPts val="900"/>
              </a:spcAft>
              <a:buFont typeface="Arial"/>
              <a:buChar char="•"/>
            </a:pPr>
            <a:r>
              <a:rPr lang="nb-NO" sz="2400" dirty="0"/>
              <a:t>Tjenestekonsesjon for bruk av Fellestjenester BYGG fra DiBK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BABD8E60-7C59-4564-8A6C-B1F8DF7AF763" descr="2274D14D-C200-462A-8663-2BD28F7BAFC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83" y="2874982"/>
            <a:ext cx="2914219" cy="11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206656" y="2009553"/>
            <a:ext cx="2617827" cy="776177"/>
            <a:chOff x="5004048" y="1383618"/>
            <a:chExt cx="2129388" cy="617220"/>
          </a:xfrm>
        </p:grpSpPr>
        <p:sp>
          <p:nvSpPr>
            <p:cNvPr id="11" name="Ellipse 10"/>
            <p:cNvSpPr/>
            <p:nvPr/>
          </p:nvSpPr>
          <p:spPr>
            <a:xfrm>
              <a:off x="5004048" y="1383618"/>
              <a:ext cx="617220" cy="6172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 sz="135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2" name="Bilde 11" descr="AA02127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60" y="1582583"/>
              <a:ext cx="403874" cy="225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0">
              <a:noFill/>
            </a:ln>
          </p:spPr>
        </p:pic>
        <p:sp>
          <p:nvSpPr>
            <p:cNvPr id="14" name="Ellipse 13"/>
            <p:cNvSpPr/>
            <p:nvPr/>
          </p:nvSpPr>
          <p:spPr>
            <a:xfrm>
              <a:off x="5382090" y="1383618"/>
              <a:ext cx="617220" cy="6172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 sz="1350"/>
            </a:p>
          </p:txBody>
        </p:sp>
        <p:pic>
          <p:nvPicPr>
            <p:cNvPr id="15" name="Bilde 14" descr="AA00309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133" y="1514504"/>
              <a:ext cx="417594" cy="3169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</p:pic>
        <p:sp>
          <p:nvSpPr>
            <p:cNvPr id="17" name="Ellipse 16"/>
            <p:cNvSpPr/>
            <p:nvPr/>
          </p:nvSpPr>
          <p:spPr>
            <a:xfrm>
              <a:off x="6084168" y="1383618"/>
              <a:ext cx="617220" cy="6172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 sz="1350"/>
            </a:p>
          </p:txBody>
        </p:sp>
        <p:pic>
          <p:nvPicPr>
            <p:cNvPr id="18" name="Bilde 17" descr="stk19918boj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211" y="1513871"/>
              <a:ext cx="403874" cy="3436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</p:pic>
        <p:sp>
          <p:nvSpPr>
            <p:cNvPr id="20" name="Ellipse 19"/>
            <p:cNvSpPr/>
            <p:nvPr/>
          </p:nvSpPr>
          <p:spPr>
            <a:xfrm>
              <a:off x="6516216" y="1383618"/>
              <a:ext cx="617220" cy="6172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 sz="1350" dirty="0"/>
            </a:p>
          </p:txBody>
        </p:sp>
        <p:pic>
          <p:nvPicPr>
            <p:cNvPr id="21" name="Bilde 20" descr="AA01918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803" y="1563885"/>
              <a:ext cx="507400" cy="3318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</p:pic>
      </p:grpSp>
      <p:pic>
        <p:nvPicPr>
          <p:cNvPr id="7" name="Bilde 6" descr="søknads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48" y="3240204"/>
            <a:ext cx="1571680" cy="5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479835"/>
            <a:ext cx="10972800" cy="1143000"/>
          </a:xfrm>
        </p:spPr>
        <p:txBody>
          <a:bodyPr>
            <a:noAutofit/>
          </a:bodyPr>
          <a:lstStyle/>
          <a:p>
            <a:r>
              <a:rPr lang="nb-NO" dirty="0"/>
              <a:t>Tjenestekonsesjon på bruk av Fellestjenester BYGG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>
          <a:xfrm>
            <a:off x="2472671" y="1692083"/>
            <a:ext cx="4016183" cy="3347672"/>
          </a:xfrm>
        </p:spPr>
        <p:txBody>
          <a:bodyPr/>
          <a:lstStyle/>
          <a:p>
            <a:pPr lvl="1"/>
            <a:r>
              <a:rPr lang="nb-NO" sz="2400" dirty="0" err="1"/>
              <a:t>Acos</a:t>
            </a:r>
            <a:endParaRPr lang="nb-NO" sz="2400" dirty="0"/>
          </a:p>
          <a:p>
            <a:pPr lvl="1"/>
            <a:r>
              <a:rPr lang="nb-NO" sz="2400" dirty="0" err="1"/>
              <a:t>Ambita</a:t>
            </a:r>
            <a:endParaRPr lang="nb-NO" sz="2400" dirty="0"/>
          </a:p>
          <a:p>
            <a:pPr lvl="1"/>
            <a:r>
              <a:rPr lang="nb-NO" sz="2400" dirty="0"/>
              <a:t>Arkitektbedriftene</a:t>
            </a:r>
          </a:p>
          <a:p>
            <a:pPr lvl="1"/>
            <a:r>
              <a:rPr lang="nb-NO" sz="2400" dirty="0" err="1"/>
              <a:t>Atea</a:t>
            </a:r>
            <a:r>
              <a:rPr lang="nb-NO" sz="2400" dirty="0"/>
              <a:t> </a:t>
            </a:r>
            <a:r>
              <a:rPr lang="nb-NO" sz="2400"/>
              <a:t>(Skanska)</a:t>
            </a:r>
            <a:endParaRPr lang="nb-NO" sz="2400" dirty="0"/>
          </a:p>
          <a:p>
            <a:pPr lvl="1"/>
            <a:r>
              <a:rPr lang="nb-NO" sz="2400" dirty="0" err="1"/>
              <a:t>Catenda</a:t>
            </a:r>
            <a:endParaRPr lang="nb-NO" sz="2400" dirty="0"/>
          </a:p>
          <a:p>
            <a:pPr lvl="1"/>
            <a:r>
              <a:rPr lang="nb-NO" sz="2400" dirty="0" err="1"/>
              <a:t>Cerum</a:t>
            </a:r>
            <a:r>
              <a:rPr lang="nb-NO" sz="2400" dirty="0"/>
              <a:t> (</a:t>
            </a:r>
            <a:r>
              <a:rPr lang="nb-NO" sz="2400" dirty="0" err="1"/>
              <a:t>Mesterhus</a:t>
            </a:r>
            <a:r>
              <a:rPr lang="nb-NO" sz="2400" dirty="0"/>
              <a:t>)</a:t>
            </a:r>
          </a:p>
          <a:p>
            <a:pPr lvl="1"/>
            <a:r>
              <a:rPr lang="nb-NO" sz="2400" dirty="0" err="1"/>
              <a:t>Evry</a:t>
            </a:r>
            <a:endParaRPr lang="nb-NO" sz="2400" dirty="0"/>
          </a:p>
          <a:p>
            <a:pPr lvl="1"/>
            <a:r>
              <a:rPr lang="nb-NO" sz="2400" dirty="0" err="1"/>
              <a:t>Geomatikk</a:t>
            </a:r>
            <a:endParaRPr lang="nb-NO" sz="2400" dirty="0"/>
          </a:p>
          <a:p>
            <a:pPr lvl="1"/>
            <a:r>
              <a:rPr lang="nb-NO" sz="2400" dirty="0"/>
              <a:t>Holte</a:t>
            </a:r>
          </a:p>
          <a:p>
            <a:pPr lvl="1"/>
            <a:endParaRPr lang="nb-NO" sz="20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4"/>
          </p:nvPr>
        </p:nvSpPr>
        <p:spPr>
          <a:xfrm>
            <a:off x="6239471" y="1692083"/>
            <a:ext cx="3970784" cy="3092504"/>
          </a:xfrm>
        </p:spPr>
        <p:txBody>
          <a:bodyPr/>
          <a:lstStyle/>
          <a:p>
            <a:pPr lvl="1"/>
            <a:r>
              <a:rPr lang="nb-NO" sz="2400" dirty="0" err="1"/>
              <a:t>Jotne</a:t>
            </a:r>
            <a:endParaRPr lang="nb-NO" sz="2400" dirty="0"/>
          </a:p>
          <a:p>
            <a:pPr lvl="1"/>
            <a:r>
              <a:rPr lang="nb-NO" sz="2400" dirty="0"/>
              <a:t>Kuba</a:t>
            </a:r>
          </a:p>
          <a:p>
            <a:pPr lvl="1"/>
            <a:r>
              <a:rPr lang="nb-NO" sz="2400" dirty="0"/>
              <a:t>Norconsult</a:t>
            </a:r>
          </a:p>
          <a:p>
            <a:pPr lvl="1"/>
            <a:r>
              <a:rPr lang="nb-NO" sz="2400" dirty="0" err="1"/>
              <a:t>Norkart</a:t>
            </a:r>
            <a:endParaRPr lang="nb-NO" sz="2400" dirty="0"/>
          </a:p>
          <a:p>
            <a:pPr lvl="1"/>
            <a:r>
              <a:rPr lang="nb-NO" sz="2400" dirty="0"/>
              <a:t>Rørentreprenørene</a:t>
            </a:r>
          </a:p>
          <a:p>
            <a:pPr lvl="1"/>
            <a:r>
              <a:rPr lang="nb-NO" sz="2400" dirty="0" err="1"/>
              <a:t>Evolta</a:t>
            </a:r>
            <a:r>
              <a:rPr lang="nb-NO" sz="2400"/>
              <a:t>, tidligere Solita</a:t>
            </a:r>
            <a:endParaRPr lang="nb-NO" sz="2400" dirty="0"/>
          </a:p>
          <a:p>
            <a:pPr lvl="1"/>
            <a:r>
              <a:rPr lang="nb-NO" sz="2400" dirty="0" err="1"/>
              <a:t>Tieto</a:t>
            </a:r>
            <a:r>
              <a:rPr lang="nb-NO" sz="2400" dirty="0"/>
              <a:t> (Software </a:t>
            </a:r>
            <a:r>
              <a:rPr lang="nb-NO" sz="2400" dirty="0" err="1"/>
              <a:t>Innovation</a:t>
            </a:r>
            <a:r>
              <a:rPr lang="nb-NO" sz="2400" dirty="0"/>
              <a:t>)</a:t>
            </a:r>
          </a:p>
          <a:p>
            <a:pPr lvl="1"/>
            <a:r>
              <a:rPr lang="nb-NO" sz="2400" dirty="0"/>
              <a:t>Trimble (</a:t>
            </a:r>
            <a:r>
              <a:rPr lang="nb-NO" sz="2400" dirty="0" err="1"/>
              <a:t>ViaNova</a:t>
            </a:r>
            <a:r>
              <a:rPr lang="nb-NO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5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Fellestjenester BYGG – hva jobber vi med nå?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noProof="0" smtClean="0"/>
              <a:pPr/>
              <a:t>8</a:t>
            </a:fld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>
          <a:xfrm>
            <a:off x="1031358" y="1913860"/>
            <a:ext cx="6360787" cy="3538013"/>
          </a:xfrm>
        </p:spPr>
        <p:txBody>
          <a:bodyPr/>
          <a:lstStyle/>
          <a:p>
            <a:pPr marL="214308" lvl="1" indent="-214308">
              <a:spcAft>
                <a:spcPts val="900"/>
              </a:spcAft>
            </a:pPr>
            <a:r>
              <a:rPr lang="nb-NO" sz="2400" dirty="0"/>
              <a:t>Innsending av alle typer byggesøknader</a:t>
            </a:r>
          </a:p>
          <a:p>
            <a:pPr marL="518782" lvl="2" indent="-214308">
              <a:buFont typeface="Wingdings" charset="2"/>
              <a:buChar char="ü"/>
            </a:pPr>
            <a:r>
              <a:rPr lang="nb-NO" dirty="0"/>
              <a:t>Kontroll av datafelt</a:t>
            </a:r>
          </a:p>
          <a:p>
            <a:pPr marL="518782" lvl="2" indent="-214308">
              <a:buFont typeface="Wingdings" charset="2"/>
              <a:buChar char="ü"/>
            </a:pPr>
            <a:r>
              <a:rPr lang="nb-NO" dirty="0"/>
              <a:t>Fordeling til ansvarlige foretak for signering</a:t>
            </a:r>
          </a:p>
          <a:p>
            <a:pPr marL="518782" lvl="2" indent="-214308">
              <a:buFont typeface="Wingdings" charset="2"/>
              <a:buChar char="ü"/>
            </a:pPr>
            <a:r>
              <a:rPr lang="nb-NO" dirty="0"/>
              <a:t>Nabovarsling via Altinn</a:t>
            </a:r>
          </a:p>
          <a:p>
            <a:pPr marL="214308" lvl="1" indent="-214308">
              <a:spcAft>
                <a:spcPts val="900"/>
              </a:spcAft>
            </a:pPr>
            <a:r>
              <a:rPr lang="nb-NO" sz="2400" dirty="0"/>
              <a:t>Tilgang til logikk i veivisere (beslutningstrær)</a:t>
            </a:r>
          </a:p>
          <a:p>
            <a:pPr marL="214308" lvl="1" indent="-214308">
              <a:spcAft>
                <a:spcPts val="900"/>
              </a:spcAft>
            </a:pPr>
            <a:r>
              <a:rPr lang="nb-NO" sz="2400" dirty="0"/>
              <a:t>BIM som del av byggesøknad</a:t>
            </a:r>
          </a:p>
          <a:p>
            <a:pPr marL="214308" lvl="1" indent="-214308">
              <a:spcAft>
                <a:spcPts val="900"/>
              </a:spcAft>
            </a:pPr>
            <a:r>
              <a:rPr lang="nb-NO" sz="2400" dirty="0"/>
              <a:t>Innsending av søknader til Arbeidstilsynet?</a:t>
            </a:r>
          </a:p>
          <a:p>
            <a:pPr marL="214308" lvl="1" indent="-214308">
              <a:spcAft>
                <a:spcPts val="900"/>
              </a:spcAft>
            </a:pPr>
            <a:r>
              <a:rPr lang="nb-NO" sz="2400" dirty="0"/>
              <a:t>Søknad til Husbanken (under utvikling)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64606" b="-64606"/>
          <a:stretch>
            <a:fillRect/>
          </a:stretch>
        </p:blipFill>
        <p:spPr>
          <a:xfrm>
            <a:off x="7464152" y="1603352"/>
            <a:ext cx="2703429" cy="30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9A6CC-3C90-4128-98F6-76A7CB47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13" y="-61330"/>
            <a:ext cx="9621208" cy="1157748"/>
          </a:xfrm>
        </p:spPr>
        <p:txBody>
          <a:bodyPr/>
          <a:lstStyle/>
          <a:p>
            <a:r>
              <a:rPr lang="nb-NO" dirty="0"/>
              <a:t>Status september 2017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1F285DA-A9BB-4148-8B0E-6D01F06C3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EBCE2F-1F76-47B7-94C0-61416908AB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BC8328-07A9-F344-BA93-2C4E92076F23}" type="datetime1">
              <a:rPr lang="nb-NO" smtClean="0"/>
              <a:pPr/>
              <a:t>29.11.2017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9DFD9F-BE3E-4602-B2C8-FAE38A2235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4D8DE7-A1AD-477F-B6A4-E3690D4468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030" y="1602507"/>
            <a:ext cx="3619658" cy="4523656"/>
          </a:xfrm>
        </p:spPr>
        <p:txBody>
          <a:bodyPr/>
          <a:lstStyle/>
          <a:p>
            <a:r>
              <a:rPr lang="nb-NO" dirty="0">
                <a:hlinkClick r:id="rId2"/>
              </a:rPr>
              <a:t>https://fellesbygg.dibk.no/</a:t>
            </a:r>
            <a:endParaRPr lang="nb-NO" dirty="0"/>
          </a:p>
          <a:p>
            <a:endParaRPr lang="nb-NO" dirty="0"/>
          </a:p>
          <a:p>
            <a:r>
              <a:rPr lang="nb-NO" dirty="0"/>
              <a:t>20 innsendinger/skjema/ underskjema</a:t>
            </a:r>
          </a:p>
          <a:p>
            <a:pPr lvl="1"/>
            <a:r>
              <a:rPr lang="nb-NO" dirty="0"/>
              <a:t>18 i testmiljø</a:t>
            </a:r>
          </a:p>
          <a:p>
            <a:pPr lvl="1"/>
            <a:r>
              <a:rPr lang="nb-NO" dirty="0"/>
              <a:t>1 under utvikling</a:t>
            </a:r>
          </a:p>
          <a:p>
            <a:pPr lvl="1"/>
            <a:r>
              <a:rPr lang="nb-NO" dirty="0"/>
              <a:t>1  gjenstående (endringssøknad)</a:t>
            </a:r>
          </a:p>
          <a:p>
            <a:pPr lvl="1"/>
            <a:endParaRPr lang="nb-NO" dirty="0"/>
          </a:p>
          <a:p>
            <a:r>
              <a:rPr lang="nb-NO" dirty="0" err="1"/>
              <a:t>Produksjonssettes</a:t>
            </a:r>
            <a:r>
              <a:rPr lang="nb-NO" dirty="0"/>
              <a:t> utover høsten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7D52B7-8555-4D83-9F0A-CEC2C693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88" y="0"/>
            <a:ext cx="7963250" cy="59034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A596A69-C63F-47A4-8BA8-EE4048F5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240" y="5915409"/>
            <a:ext cx="10448306" cy="5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1025</Words>
  <Application>Microsoft Macintosh PowerPoint</Application>
  <PresentationFormat>Widescreen</PresentationFormat>
  <Paragraphs>139</Paragraphs>
  <Slides>15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Lucida Grande</vt:lpstr>
      <vt:lpstr>Wingdings</vt:lpstr>
      <vt:lpstr>Office-tema</vt:lpstr>
      <vt:lpstr>Tema 3 Fellestjenester BYGG og private søknadsløsninger</vt:lpstr>
      <vt:lpstr>En felles arkitektur</vt:lpstr>
      <vt:lpstr>Hva er «Fellestjenester BYGG»</vt:lpstr>
      <vt:lpstr>PowerPoint-presentasjon</vt:lpstr>
      <vt:lpstr>Fra byggesøknad til byggetillatelse</vt:lpstr>
      <vt:lpstr>eByggesøknad – kommersielle søknadsløsninger</vt:lpstr>
      <vt:lpstr>Tjenestekonsesjon på bruk av Fellestjenester BYGG</vt:lpstr>
      <vt:lpstr>Fellestjenester BYGG – hva jobber vi med nå?</vt:lpstr>
      <vt:lpstr>Status september 2017</vt:lpstr>
      <vt:lpstr>Matrikkelopplysninger</vt:lpstr>
      <vt:lpstr>Krav til BIM/IFC for byggesøknad/saksbehandling</vt:lpstr>
      <vt:lpstr>Hva betyr BIM for kommunens hverdag?</vt:lpstr>
      <vt:lpstr>Nasjonale sjekklister</vt:lpstr>
      <vt:lpstr>PowerPoint-presentasjon</vt:lpstr>
      <vt:lpstr>Nasjonale sjekklister for byggesak</vt:lpstr>
    </vt:vector>
  </TitlesOfParts>
  <Company/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Fellestjenester BYGG og private søknadsløsninger</dc:title>
  <dc:creator>Sindre Haarr</dc:creator>
  <cp:lastModifiedBy>Sindre Haarr</cp:lastModifiedBy>
  <cp:revision>1</cp:revision>
  <dcterms:created xsi:type="dcterms:W3CDTF">2017-11-29T09:29:42Z</dcterms:created>
  <dcterms:modified xsi:type="dcterms:W3CDTF">2017-11-29T09:31:17Z</dcterms:modified>
</cp:coreProperties>
</file>