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D3802-6E96-C842-B0C9-CB3CDDE285A4}"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29E87-A82E-7F41-A587-52DE547AD559}" type="slidenum">
              <a:rPr lang="nb-NO" smtClean="0"/>
              <a:t>‹#›</a:t>
            </a:fld>
            <a:endParaRPr lang="nb-NO"/>
          </a:p>
        </p:txBody>
      </p:sp>
    </p:spTree>
    <p:extLst>
      <p:ext uri="{BB962C8B-B14F-4D97-AF65-F5344CB8AC3E}">
        <p14:creationId xmlns:p14="http://schemas.microsoft.com/office/powerpoint/2010/main" val="319049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anbefales at man for dette</a:t>
            </a:r>
            <a:r>
              <a:rPr lang="nb-NO" baseline="0" dirty="0"/>
              <a:t> temaet går inn på KS sin verktøykasse og tar opp de aktuelle dokumentene.</a:t>
            </a:r>
          </a:p>
          <a:p>
            <a:endParaRPr lang="nb-NO" baseline="0" dirty="0"/>
          </a:p>
          <a:p>
            <a:r>
              <a:rPr lang="nb-NO" baseline="0" dirty="0" err="1"/>
              <a:t>eByggeSak</a:t>
            </a:r>
            <a:r>
              <a:rPr lang="nb-NO" baseline="0" dirty="0"/>
              <a:t> er en nasjonal standard/veileder som setter krav til kommunale fagsystem/sakstøtte for kommunal byggesaksbehandling. Kravene er utformet slik at de kan benyttes ved anskaffelse av slike løsninger i markedet. En bredt sammensatt arbeidsgruppe med deltagere fra </a:t>
            </a:r>
            <a:r>
              <a:rPr lang="nb-NO" baseline="0" dirty="0" err="1"/>
              <a:t>DiBK</a:t>
            </a:r>
            <a:r>
              <a:rPr lang="nb-NO" baseline="0" dirty="0"/>
              <a:t>, Kartverket, SSB, KS og 6 kommuner (Bergen, Trondheim, Sandnes, Oslo, Kongsberg og Ski) har bidratt i arbeidet.</a:t>
            </a:r>
          </a:p>
          <a:p>
            <a:endParaRPr lang="nb-NO" baseline="0" dirty="0"/>
          </a:p>
          <a:p>
            <a:r>
              <a:rPr lang="nb-NO" baseline="0" dirty="0"/>
              <a:t>Nasjonal produktspesifikasjon består av følgende dokumenter som du finner i verktøykassen:</a:t>
            </a:r>
          </a:p>
          <a:p>
            <a:r>
              <a:rPr lang="nb-NO" baseline="0" dirty="0"/>
              <a:t>•</a:t>
            </a:r>
            <a:r>
              <a:rPr lang="nb-NO" b="1" u="sng" baseline="0" dirty="0"/>
              <a:t>En veileder </a:t>
            </a:r>
            <a:r>
              <a:rPr lang="nb-NO" baseline="0" dirty="0"/>
              <a:t>som gir konkrete råd </a:t>
            </a:r>
            <a:r>
              <a:rPr lang="nb-NO" baseline="0" dirty="0" err="1"/>
              <a:t>mht</a:t>
            </a:r>
            <a:r>
              <a:rPr lang="nb-NO" baseline="0" dirty="0"/>
              <a:t> de valgene og vurderingene som kommunene bør gjøre i forbindelse med anskaffelse av et fagsystem for digital byggesaksbehandling.</a:t>
            </a:r>
          </a:p>
          <a:p>
            <a:r>
              <a:rPr lang="nb-NO" baseline="0" dirty="0"/>
              <a:t>•Selve kravdokumentet – «</a:t>
            </a:r>
            <a:r>
              <a:rPr lang="nb-NO" b="1" u="sng" baseline="0" dirty="0">
                <a:effectLst/>
              </a:rPr>
              <a:t>Nasjonal produktspesifikasjon - </a:t>
            </a:r>
            <a:r>
              <a:rPr lang="nb-NO" b="1" u="sng" baseline="0" dirty="0" err="1">
                <a:effectLst/>
              </a:rPr>
              <a:t>eByggeSak</a:t>
            </a:r>
            <a:r>
              <a:rPr lang="nb-NO" b="1" u="sng" baseline="0" dirty="0">
                <a:effectLst/>
              </a:rPr>
              <a:t> versjon 2.0</a:t>
            </a:r>
            <a:r>
              <a:rPr lang="nb-NO" baseline="0" dirty="0"/>
              <a:t>» </a:t>
            </a:r>
          </a:p>
          <a:p>
            <a:r>
              <a:rPr lang="nb-NO" baseline="0" dirty="0"/>
              <a:t>•</a:t>
            </a:r>
            <a:r>
              <a:rPr lang="nb-NO" b="1" u="sng" baseline="0" dirty="0"/>
              <a:t>Vedlegg A-M </a:t>
            </a:r>
            <a:r>
              <a:rPr lang="nb-NO" baseline="0" dirty="0"/>
              <a:t>som nå er samlet i ett dokument</a:t>
            </a:r>
          </a:p>
          <a:p>
            <a:r>
              <a:rPr lang="nb-NO" baseline="0" dirty="0"/>
              <a:t>•</a:t>
            </a:r>
            <a:r>
              <a:rPr lang="nb-NO" b="1" u="sng" baseline="0" dirty="0"/>
              <a:t>Prosessmodeller</a:t>
            </a:r>
            <a:r>
              <a:rPr lang="nb-NO" baseline="0" dirty="0"/>
              <a:t> i egnet format for </a:t>
            </a:r>
            <a:r>
              <a:rPr lang="nb-NO" baseline="0" dirty="0" err="1"/>
              <a:t>nedlasting</a:t>
            </a:r>
            <a:r>
              <a:rPr lang="nb-NO" baseline="0" dirty="0"/>
              <a:t> og bruk</a:t>
            </a:r>
          </a:p>
          <a:p>
            <a:r>
              <a:rPr lang="nb-NO" baseline="0" dirty="0"/>
              <a:t>•</a:t>
            </a:r>
            <a:r>
              <a:rPr lang="nb-NO" b="1" u="sng" baseline="0" dirty="0"/>
              <a:t>Kravtabeller</a:t>
            </a:r>
            <a:r>
              <a:rPr lang="nb-NO" baseline="0" dirty="0"/>
              <a:t> – en for obligatoriske krav som leverandørene må tilfredsstille og en for opsjoner der kommunene kan velge om disse skal inngå i anskaffelsen</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1</a:t>
            </a:fld>
            <a:endParaRPr lang="nb-NO"/>
          </a:p>
        </p:txBody>
      </p:sp>
    </p:spTree>
    <p:extLst>
      <p:ext uri="{BB962C8B-B14F-4D97-AF65-F5344CB8AC3E}">
        <p14:creationId xmlns:p14="http://schemas.microsoft.com/office/powerpoint/2010/main" val="373418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a:t>
            </a:r>
            <a:r>
              <a:rPr lang="nb-NO" baseline="0" dirty="0"/>
              <a:t> enklere tilgang til relevante kart, planer, eiendomsdata og andre </a:t>
            </a:r>
            <a:r>
              <a:rPr lang="nb-NO" baseline="0" dirty="0" err="1"/>
              <a:t>geodata</a:t>
            </a:r>
            <a:r>
              <a:rPr lang="nb-NO" baseline="0" dirty="0"/>
              <a:t> som integrerte tjenester i plan- og byggesaksprosessen er en stor utfordring for å sikre bedre tjenester for søker (</a:t>
            </a:r>
            <a:r>
              <a:rPr lang="nb-NO" baseline="0" dirty="0" err="1"/>
              <a:t>nærngslivet</a:t>
            </a:r>
            <a:r>
              <a:rPr lang="nb-NO" baseline="0" dirty="0"/>
              <a:t> og innbyggere), men også for å effektivisere hele plan- og byggesaksprosessen. Et eget nasjonalt prosjekt – </a:t>
            </a:r>
            <a:r>
              <a:rPr lang="nb-NO" baseline="0" dirty="0" err="1"/>
              <a:t>GeoLett</a:t>
            </a:r>
            <a:r>
              <a:rPr lang="nb-NO" baseline="0" dirty="0"/>
              <a:t> - arbeider med dette, men dette inngår også som et sentralt krav i </a:t>
            </a:r>
            <a:r>
              <a:rPr lang="nb-NO" baseline="0" dirty="0" err="1"/>
              <a:t>eByggeSak</a:t>
            </a:r>
            <a:r>
              <a:rPr lang="nb-NO" baseline="0" dirty="0"/>
              <a:t>.</a:t>
            </a:r>
          </a:p>
          <a:p>
            <a:endParaRPr lang="nb-NO" baseline="0" dirty="0"/>
          </a:p>
          <a:p>
            <a:r>
              <a:rPr lang="nb-NO" dirty="0"/>
              <a:t>Må få en bedre struktur</a:t>
            </a:r>
          </a:p>
          <a:p>
            <a:r>
              <a:rPr lang="nb-NO" dirty="0"/>
              <a:t>NE og bankene greide dette for mange år siden</a:t>
            </a:r>
          </a:p>
          <a:p>
            <a:r>
              <a:rPr lang="nb-NO" dirty="0"/>
              <a:t>Her er</a:t>
            </a:r>
            <a:r>
              <a:rPr lang="nb-NO" baseline="0" dirty="0"/>
              <a:t> det mange leverandører som har et stykke å gå…</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218374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nb-NO" dirty="0"/>
              <a:t>Denne oversikten viser relevante datasett som vi ønsker tilgjengelige som tjenester i en plan- og byggesaksprosess</a:t>
            </a:r>
            <a:endParaRPr dirty="0"/>
          </a:p>
        </p:txBody>
      </p:sp>
    </p:spTree>
    <p:extLst>
      <p:ext uri="{BB962C8B-B14F-4D97-AF65-F5344CB8AC3E}">
        <p14:creationId xmlns:p14="http://schemas.microsoft.com/office/powerpoint/2010/main" val="151465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 må kommunene selv beregne ulike indikatorer og rapportere disse til</a:t>
            </a:r>
            <a:r>
              <a:rPr lang="nb-NO" baseline="0" dirty="0"/>
              <a:t> SSB. Nå arbeides det med nasjonale fellesløsninger som kan «høste» relevante data fra saksbehandlingen og slik at SSB nasjonalt kan beregne ulike indikatorer basert på de innhentede «rådataene» fra saksbehandlingen. </a:t>
            </a:r>
            <a:r>
              <a:rPr lang="nb-NO" baseline="0" dirty="0" err="1"/>
              <a:t>eByggeSak</a:t>
            </a:r>
            <a:r>
              <a:rPr lang="nb-NO" baseline="0" dirty="0"/>
              <a:t> setter krav til hvordan leverandøren av </a:t>
            </a:r>
            <a:r>
              <a:rPr lang="nb-NO" baseline="0" dirty="0" err="1"/>
              <a:t>eByggeSak</a:t>
            </a:r>
            <a:r>
              <a:rPr lang="nb-NO" baseline="0" dirty="0"/>
              <a:t> skal implementere dette slik at det er tilrettelagt for rapportering når SSB ferdigstiller sitt grensesnitt. SSB arbeider med nye løsninger i prosjektet </a:t>
            </a:r>
            <a:r>
              <a:rPr lang="nb-NO" baseline="0" dirty="0" err="1"/>
              <a:t>eKOSTRA</a:t>
            </a:r>
            <a:r>
              <a:rPr lang="nb-NO" baseline="0" dirty="0"/>
              <a:t>.</a:t>
            </a:r>
            <a:endParaRPr lang="nb-NO" dirty="0"/>
          </a:p>
        </p:txBody>
      </p:sp>
      <p:sp>
        <p:nvSpPr>
          <p:cNvPr id="4" name="Plassholder for lysbildenummer 3"/>
          <p:cNvSpPr>
            <a:spLocks noGrp="1"/>
          </p:cNvSpPr>
          <p:nvPr>
            <p:ph type="sldNum" sz="quarter" idx="10"/>
          </p:nvPr>
        </p:nvSpPr>
        <p:spPr/>
        <p:txBody>
          <a:bodyPr/>
          <a:lstStyle/>
          <a:p>
            <a:fld id="{7DF117A2-A464-49A4-A5F9-CD4530760B42}" type="slidenum">
              <a:rPr lang="nb-NO" smtClean="0"/>
              <a:t>16</a:t>
            </a:fld>
            <a:endParaRPr lang="nb-NO"/>
          </a:p>
        </p:txBody>
      </p:sp>
    </p:spTree>
    <p:extLst>
      <p:ext uri="{BB962C8B-B14F-4D97-AF65-F5344CB8AC3E}">
        <p14:creationId xmlns:p14="http://schemas.microsoft.com/office/powerpoint/2010/main" val="86910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en oversikt over de forbedringene som ble tilgjengelige i siste versjon av </a:t>
            </a:r>
            <a:r>
              <a:rPr lang="nb-NO" dirty="0" err="1"/>
              <a:t>eByggeSak</a:t>
            </a:r>
            <a:r>
              <a:rPr lang="nb-NO" dirty="0"/>
              <a:t> (versjon 2.0) og som ble tilgjengelig juni 2017.</a:t>
            </a:r>
          </a:p>
        </p:txBody>
      </p:sp>
      <p:sp>
        <p:nvSpPr>
          <p:cNvPr id="4" name="Plassholder for lysbildenummer 3"/>
          <p:cNvSpPr>
            <a:spLocks noGrp="1"/>
          </p:cNvSpPr>
          <p:nvPr>
            <p:ph type="sldNum" sz="quarter" idx="10"/>
          </p:nvPr>
        </p:nvSpPr>
        <p:spPr/>
        <p:txBody>
          <a:bodyPr/>
          <a:lstStyle/>
          <a:p>
            <a:fld id="{23089C2D-656D-4971-BA45-E669B1F51847}" type="slidenum">
              <a:rPr lang="nb-NO" smtClean="0"/>
              <a:t>18</a:t>
            </a:fld>
            <a:endParaRPr lang="nb-NO"/>
          </a:p>
        </p:txBody>
      </p:sp>
    </p:spTree>
    <p:extLst>
      <p:ext uri="{BB962C8B-B14F-4D97-AF65-F5344CB8AC3E}">
        <p14:creationId xmlns:p14="http://schemas.microsoft.com/office/powerpoint/2010/main" val="385738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dirty="0"/>
              <a:t>Se tidligere kommentarer</a:t>
            </a:r>
          </a:p>
        </p:txBody>
      </p:sp>
      <p:sp>
        <p:nvSpPr>
          <p:cNvPr id="4" name="Plassholder for lysbildenummer 3"/>
          <p:cNvSpPr>
            <a:spLocks noGrp="1"/>
          </p:cNvSpPr>
          <p:nvPr>
            <p:ph type="sldNum" sz="quarter" idx="10"/>
          </p:nvPr>
        </p:nvSpPr>
        <p:spPr/>
        <p:txBody>
          <a:bodyPr/>
          <a:lstStyle/>
          <a:p>
            <a:fld id="{40D67FA2-3B16-4B44-B051-7283950B7D5B}" type="slidenum">
              <a:rPr lang="nb-NO" smtClean="0">
                <a:solidFill>
                  <a:prstClr val="black"/>
                </a:solidFill>
              </a:rPr>
              <a:pPr/>
              <a:t>2</a:t>
            </a:fld>
            <a:endParaRPr lang="nb-NO" dirty="0">
              <a:solidFill>
                <a:prstClr val="black"/>
              </a:solidFill>
            </a:endParaRPr>
          </a:p>
        </p:txBody>
      </p:sp>
    </p:spTree>
    <p:extLst>
      <p:ext uri="{BB962C8B-B14F-4D97-AF65-F5344CB8AC3E}">
        <p14:creationId xmlns:p14="http://schemas.microsoft.com/office/powerpoint/2010/main" val="12719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30313" y="906463"/>
            <a:ext cx="4397375" cy="2474912"/>
          </a:xfrm>
        </p:spPr>
      </p:sp>
      <p:sp>
        <p:nvSpPr>
          <p:cNvPr id="3" name="Plassholder for notater 2"/>
          <p:cNvSpPr>
            <a:spLocks noGrp="1"/>
          </p:cNvSpPr>
          <p:nvPr>
            <p:ph type="body" idx="1"/>
          </p:nvPr>
        </p:nvSpPr>
        <p:spPr/>
        <p:txBody>
          <a:bodyPr/>
          <a:lstStyle/>
          <a:p>
            <a:r>
              <a:rPr lang="nb-NO" noProof="0" dirty="0"/>
              <a:t>Det er i dag tre leverandører. </a:t>
            </a:r>
            <a:r>
              <a:rPr lang="nb-NO" noProof="0" dirty="0" err="1"/>
              <a:t>Acos</a:t>
            </a:r>
            <a:r>
              <a:rPr lang="nb-NO" noProof="0" dirty="0"/>
              <a:t> har også en egen løsning. Vi håper</a:t>
            </a:r>
            <a:r>
              <a:rPr lang="nb-NO" baseline="0" noProof="0" dirty="0"/>
              <a:t> at det etter hvert vil komme flere løsninger i markedet – for eksempel ved at GIS-leverandørene også vil tilby denne type løsninger. I dag er de primært underleverandører til de 3 etablerte sak/arkivleverandørene</a:t>
            </a:r>
            <a:endParaRPr lang="nb-NO" noProof="0" dirty="0"/>
          </a:p>
        </p:txBody>
      </p:sp>
      <p:sp>
        <p:nvSpPr>
          <p:cNvPr id="4" name="Plassholder for lysbildenummer 3"/>
          <p:cNvSpPr>
            <a:spLocks noGrp="1"/>
          </p:cNvSpPr>
          <p:nvPr>
            <p:ph type="sldNum" sz="quarter" idx="10"/>
          </p:nvPr>
        </p:nvSpPr>
        <p:spPr/>
        <p:txBody>
          <a:bodyPr/>
          <a:lstStyle/>
          <a:p>
            <a:fld id="{3FE77D90-A6D7-4C81-9D50-67A390BDDBC5}"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61460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Etablering av en brukervennlig arbeidsflate er et av de viktigste målene ved anskaffelse av nytt fagsystem for digital byggesaksbehandling. Hensikten med krav til brukervennlig arbeidsflate er å vektlegge at fagsystemet er intuitivt og legger til rette for effektiv saksbehandling gjennom tilgjengeliggjøring av informasjon på en god måte.</a:t>
            </a:r>
          </a:p>
          <a:p>
            <a:r>
              <a:rPr lang="nb-NO" dirty="0"/>
              <a:t>Arbeidsflaten må dekke de ulike brukssituasjonene for de rollene som er beskrevet i dette dokumentet. Behovene knyttet til spesialiserte arbeidsoppgaver som skal kunne utføres i løsningen er i hovedsak beskrevet i egne kapitler (f.eks. alle kapitlene under krav til </a:t>
            </a:r>
            <a:r>
              <a:rPr lang="nb-NO" dirty="0" err="1"/>
              <a:t>prosesstøtte</a:t>
            </a:r>
            <a:r>
              <a:rPr lang="nb-NO" dirty="0"/>
              <a:t>). Dette kapitlet fokuserer i større grad på generelle brukstilfeller og generelle behov som arbeidsflaten til den nye løsningen må dekke for å være et godt og effektivt arbeidsredskap.</a:t>
            </a:r>
          </a:p>
          <a:p>
            <a:endParaRPr lang="nb-NO" dirty="0"/>
          </a:p>
          <a:p>
            <a:r>
              <a:rPr lang="nb-NO" dirty="0"/>
              <a:t>Det henvises til kravdokumentet.</a:t>
            </a:r>
          </a:p>
        </p:txBody>
      </p:sp>
      <p:sp>
        <p:nvSpPr>
          <p:cNvPr id="4" name="Plassholder for lysbildenummer 3"/>
          <p:cNvSpPr>
            <a:spLocks noGrp="1"/>
          </p:cNvSpPr>
          <p:nvPr>
            <p:ph type="sldNum" sz="quarter" idx="10"/>
          </p:nvPr>
        </p:nvSpPr>
        <p:spPr/>
        <p:txBody>
          <a:bodyPr/>
          <a:lstStyle/>
          <a:p>
            <a:fld id="{23089C2D-656D-4971-BA45-E669B1F51847}" type="slidenum">
              <a:rPr lang="nb-NO" smtClean="0"/>
              <a:t>4</a:t>
            </a:fld>
            <a:endParaRPr lang="nb-NO"/>
          </a:p>
        </p:txBody>
      </p:sp>
    </p:spTree>
    <p:extLst>
      <p:ext uri="{BB962C8B-B14F-4D97-AF65-F5344CB8AC3E}">
        <p14:creationId xmlns:p14="http://schemas.microsoft.com/office/powerpoint/2010/main" val="208745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Hensikten med standardiserte søknadsbehandlingsprosesser er å bidra til at byggesaksbehandlingen blir standardisert, forutsigbar og etterprøvbar fra saksbehandler til saksbehandler og fra kommune til kommune. De standardiserte saksbehandlingsprosessene skal også fungere som sentrale informasjonsbærere i byggesaken og bidra til å løsrive informasjonsstrukturen i byggesaken fra dokument- og journalpoststrukturen i dagens arkivsystemer og heller fokusere på hvilken informasjon som er grunnlag for og resultat av den enkelte søknadsbehandlingsprosessene. Samtidig vil strukturerte prosesser gi bedre rapportering- og styringsinformasjon. Styringsinformasjon er i dette tilfellet oversikt over oppgaver med tilhørende frister, som også vil gjøre det mulig å hente ut «status på sak» for søker.</a:t>
            </a:r>
          </a:p>
          <a:p>
            <a:r>
              <a:rPr lang="nb-NO" dirty="0"/>
              <a:t>Rammeverket tar utgangspunkt i at behandlingen av en byggesak består av et sett med standardiserte søknadsbehandlingsprosesser og prosesser for behandling av frittstående henvendelser. Hver søknadsbehandlingsprosess starter med en søknad, anmodning eller henvendelse fra søker og ender opp i en respons, vedtak eller referat. Andre relaterte prosesser som tilsyn og ulovlighetsoppfølging er også relevante prosesser i denne sammenheng. Disse prosessene er gruppert som ulike prosesskategorier.</a:t>
            </a:r>
          </a:p>
          <a:p>
            <a:endParaRPr lang="nb-NO" dirty="0"/>
          </a:p>
          <a:p>
            <a:r>
              <a:rPr lang="nb-NO" dirty="0"/>
              <a:t>For hver prosesskategorier er det et sett med standardiserte milepælplaner som saksbehandlingsprosessen skal følge. Tilknyttet milepælene er det et sett med sjekklister og oppgavelister som vil støtte saksbehandler i å gjøre opp status i en sak og vite hva som er neste trinn som skal utføres i en sak.</a:t>
            </a:r>
          </a:p>
        </p:txBody>
      </p:sp>
      <p:sp>
        <p:nvSpPr>
          <p:cNvPr id="4" name="Plassholder for lysbildenummer 3"/>
          <p:cNvSpPr>
            <a:spLocks noGrp="1"/>
          </p:cNvSpPr>
          <p:nvPr>
            <p:ph type="sldNum" sz="quarter" idx="10"/>
          </p:nvPr>
        </p:nvSpPr>
        <p:spPr/>
        <p:txBody>
          <a:bodyPr/>
          <a:lstStyle/>
          <a:p>
            <a:fld id="{23089C2D-656D-4971-BA45-E669B1F51847}" type="slidenum">
              <a:rPr lang="nb-NO" smtClean="0"/>
              <a:t>8</a:t>
            </a:fld>
            <a:endParaRPr lang="nb-NO"/>
          </a:p>
        </p:txBody>
      </p:sp>
    </p:spTree>
    <p:extLst>
      <p:ext uri="{BB962C8B-B14F-4D97-AF65-F5344CB8AC3E}">
        <p14:creationId xmlns:p14="http://schemas.microsoft.com/office/powerpoint/2010/main" val="10072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Arbeidsoppgaver/aktiviteter som støtter saksbehandlerens</a:t>
            </a:r>
            <a:r>
              <a:rPr lang="nb-NO" baseline="0" dirty="0"/>
              <a:t> arbeid</a:t>
            </a:r>
          </a:p>
          <a:p>
            <a:r>
              <a:rPr lang="nb-NO" baseline="0" dirty="0"/>
              <a:t>Basert på par 5-4 i </a:t>
            </a:r>
            <a:r>
              <a:rPr lang="nb-NO" baseline="0" dirty="0" err="1"/>
              <a:t>byggesaksforskriften</a:t>
            </a:r>
            <a:endParaRPr lang="nb-NO" baseline="0" dirty="0"/>
          </a:p>
          <a:p>
            <a:r>
              <a:rPr lang="nb-NO" baseline="0" dirty="0"/>
              <a:t>Er punkter som saksbehandleren er lovpålagt å kontrollere i saksbehandlingen</a:t>
            </a:r>
            <a:endParaRPr lang="nb-NO" dirty="0"/>
          </a:p>
        </p:txBody>
      </p:sp>
      <p:sp>
        <p:nvSpPr>
          <p:cNvPr id="4" name="Plassholder for lysbildenummer 3"/>
          <p:cNvSpPr>
            <a:spLocks noGrp="1"/>
          </p:cNvSpPr>
          <p:nvPr>
            <p:ph type="sldNum" sz="quarter" idx="10"/>
          </p:nvPr>
        </p:nvSpPr>
        <p:spPr/>
        <p:txBody>
          <a:bodyPr/>
          <a:lstStyle/>
          <a:p>
            <a:fld id="{D51FD0A5-E9FF-449F-9E6C-EA6FECB95E81}"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8920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skal behandles og hvilke frister gjelder for saken, viktig for rapportering</a:t>
            </a:r>
            <a:r>
              <a:rPr lang="nb-NO" baseline="0" dirty="0"/>
              <a:t> blant annet </a:t>
            </a:r>
            <a:r>
              <a:rPr lang="nb-NO" baseline="0" dirty="0" err="1"/>
              <a:t>kostra</a:t>
            </a:r>
            <a:endParaRPr lang="nb-NO" baseline="0" dirty="0"/>
          </a:p>
          <a:p>
            <a:r>
              <a:rPr lang="nb-NO" dirty="0"/>
              <a:t>Søknad om oppretting av matrikkelenhet (fradeling av tomt) er søknadspliktig etter plan- og bygningsloven og vil være en del av </a:t>
            </a:r>
            <a:r>
              <a:rPr lang="nb-NO" dirty="0" err="1"/>
              <a:t>eByggesøknad</a:t>
            </a:r>
            <a:r>
              <a:rPr lang="nb-NO" dirty="0"/>
              <a:t>. Som et vedlegg til denne søknaden skal det foreligge Rekvisisjon av oppmålingsforretning.</a:t>
            </a:r>
          </a:p>
          <a:p>
            <a:endParaRPr lang="nb-NO" dirty="0"/>
          </a:p>
          <a:p>
            <a:r>
              <a:rPr lang="nb-NO" dirty="0"/>
              <a:t>Oppmålingsforretning gjøres etter Matrikkelloven og rekvisisjonen utarbeides derfor av Kartverket. Det veldig mange kommuner ønsker seg, er en blankett eller søknadssystem som kombinerer Søknad om oppretting av matrikkelenhet og Rekvisisjon av oppmålingsforretning.</a:t>
            </a:r>
          </a:p>
          <a:p>
            <a:endParaRPr lang="nb-NO" dirty="0"/>
          </a:p>
          <a:p>
            <a:r>
              <a:rPr lang="nb-NO" dirty="0"/>
              <a:t>Dette er et langsiktig </a:t>
            </a:r>
            <a:r>
              <a:rPr lang="nb-NO" dirty="0" err="1"/>
              <a:t>målbilde</a:t>
            </a:r>
            <a:r>
              <a:rPr lang="nb-NO" dirty="0"/>
              <a:t>. Dialog med Kartverket jobbet for å få fram en enighet om hva en slik fellessøknad skal inneholde, men dette har vist seg å ikke være så lett å få til. Rekvisisjon av oppmålingsforretning skal blant annet inneholde en liste over </a:t>
            </a:r>
            <a:r>
              <a:rPr lang="nb-NO" dirty="0" err="1"/>
              <a:t>underskifter</a:t>
            </a:r>
            <a:r>
              <a:rPr lang="nb-NO" dirty="0"/>
              <a:t> fra alle parter med eierrettigheter, og det kan bli ganske mange. Dette arbeidet må først og fremst </a:t>
            </a:r>
            <a:r>
              <a:rPr lang="nb-NO" dirty="0" err="1"/>
              <a:t>DiBK</a:t>
            </a:r>
            <a:r>
              <a:rPr lang="nb-NO" dirty="0"/>
              <a:t> og Kartverket få på plass.</a:t>
            </a:r>
          </a:p>
          <a:p>
            <a:endParaRPr lang="nb-NO" dirty="0"/>
          </a:p>
        </p:txBody>
      </p:sp>
      <p:sp>
        <p:nvSpPr>
          <p:cNvPr id="4" name="Plassholder for lysbildenummer 3"/>
          <p:cNvSpPr>
            <a:spLocks noGrp="1"/>
          </p:cNvSpPr>
          <p:nvPr>
            <p:ph type="sldNum" sz="quarter" idx="10"/>
          </p:nvPr>
        </p:nvSpPr>
        <p:spPr/>
        <p:txBody>
          <a:bodyPr/>
          <a:lstStyle/>
          <a:p>
            <a:fld id="{D51FD0A5-E9FF-449F-9E6C-EA6FECB95E81}"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47305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Ved</a:t>
            </a:r>
            <a:r>
              <a:rPr lang="nb-NO" baseline="0" dirty="0"/>
              <a:t> å sette krav til at saksverktøyet/fagsystemet (</a:t>
            </a:r>
            <a:r>
              <a:rPr lang="nb-NO" baseline="0" dirty="0" err="1"/>
              <a:t>eByggeSak</a:t>
            </a:r>
            <a:r>
              <a:rPr lang="nb-NO" baseline="0" dirty="0"/>
              <a:t>) og arkivet skal kommunisere gjennom et standardisert grensesnitt (</a:t>
            </a:r>
            <a:r>
              <a:rPr lang="nb-NO" baseline="0" dirty="0" err="1"/>
              <a:t>ihht</a:t>
            </a:r>
            <a:r>
              <a:rPr lang="nb-NO" baseline="0" dirty="0"/>
              <a:t> GI-standarden), kan kommunene om ønskelig anskaffe fagsystem (</a:t>
            </a:r>
            <a:r>
              <a:rPr lang="nb-NO" baseline="0" dirty="0" err="1"/>
              <a:t>eByggeSak</a:t>
            </a:r>
            <a:r>
              <a:rPr lang="nb-NO" baseline="0" dirty="0"/>
              <a:t>) sak/arkivløsning uavhengig av hverandre – og ikke som i dag der dette skjer gjennom en felles anskaffelse. Dette er et viktig prinsipp som sikrer byggesaksmiljøet i kommunene tilgang til konkurrerende fagsystem og muligheter for å anskaffe dette uavhengig hvilket sak/arkivsystem kommunen allerede har.</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294421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ECC34A-4073-40C7-AF12-BF015C0736BF}"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9537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81D9C-E222-2149-A76B-02636F2B3C3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FBF50DE-CB8A-9C4B-81AB-D5A2301A0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FA5B9F9-31E3-664C-8E11-8A8C23607E96}"/>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BC2E65AF-631D-574D-9A15-4053BCE1EA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DA4C3A-5913-D147-B3B7-4117F103E908}"/>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123779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9FED1-F87E-C54B-8428-D835D91C280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E4A52F7-5F9E-154F-BD13-FEDE94225A87}"/>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DFA6587-918D-0547-B4CE-69C739ED1D16}"/>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F59D7A07-F483-9D4F-A3E7-F77DA4DF7E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228589-B6D0-9942-83EC-3AC5F1250B87}"/>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403495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6D51C28-ECB5-3C4F-9858-B918A224F40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CC36A03-B8BF-574D-9239-4EB06E1E9A3F}"/>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41E9445-4F69-C244-812B-5DF6A6CDFB56}"/>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D2191CFA-2043-2844-90DE-0DD3CD93A8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B440A24-F67E-7543-859E-1A6CC34986EC}"/>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400442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322551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2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noProof="0" dirty="0"/>
              <a:t>Klikk for å redigere tittelstil</a:t>
            </a:r>
          </a:p>
        </p:txBody>
      </p:sp>
      <p:sp>
        <p:nvSpPr>
          <p:cNvPr id="3" name="Slide Number Placeholder 2"/>
          <p:cNvSpPr>
            <a:spLocks noGrp="1"/>
          </p:cNvSpPr>
          <p:nvPr>
            <p:ph type="sldNum" sz="quarter" idx="10"/>
          </p:nvPr>
        </p:nvSpPr>
        <p:spPr/>
        <p:txBody>
          <a:bodyPr/>
          <a:lstStyle/>
          <a:p>
            <a:fld id="{621A719E-994D-4E28-8422-9EFBFEFA7B19}" type="slidenum">
              <a:rPr lang="nb-NO" smtClean="0">
                <a:solidFill>
                  <a:prstClr val="black">
                    <a:tint val="75000"/>
                  </a:prstClr>
                </a:solidFill>
              </a:rPr>
              <a:pPr/>
              <a:t>‹#›</a:t>
            </a:fld>
            <a:endParaRPr lang="nb-NO" dirty="0">
              <a:solidFill>
                <a:prstClr val="black">
                  <a:tint val="75000"/>
                </a:prstClr>
              </a:solidFill>
            </a:endParaRPr>
          </a:p>
        </p:txBody>
      </p:sp>
      <p:sp>
        <p:nvSpPr>
          <p:cNvPr id="4" name="Date Placeholder 3"/>
          <p:cNvSpPr>
            <a:spLocks noGrp="1"/>
          </p:cNvSpPr>
          <p:nvPr>
            <p:ph type="dt" sz="half" idx="11"/>
          </p:nvPr>
        </p:nvSpPr>
        <p:spPr>
          <a:xfrm>
            <a:off x="609600" y="6173792"/>
            <a:ext cx="2844800" cy="365125"/>
          </a:xfrm>
          <a:prstGeom prst="rect">
            <a:avLst/>
          </a:prstGeom>
        </p:spPr>
        <p:txBody>
          <a:bodyPr/>
          <a:lstStyle/>
          <a:p>
            <a:fld id="{E8502969-D4D9-294A-9C4F-AF239C735138}" type="datetime1">
              <a:rPr lang="nb-NO" smtClean="0">
                <a:solidFill>
                  <a:prstClr val="black">
                    <a:tint val="75000"/>
                  </a:prstClr>
                </a:solidFill>
              </a:rPr>
              <a:pPr/>
              <a:t>29.11.2017</a:t>
            </a:fld>
            <a:endParaRPr lang="nb-NO" dirty="0">
              <a:solidFill>
                <a:prstClr val="black">
                  <a:tint val="75000"/>
                </a:prstClr>
              </a:solidFill>
            </a:endParaRPr>
          </a:p>
        </p:txBody>
      </p:sp>
      <p:sp>
        <p:nvSpPr>
          <p:cNvPr id="5" name="Footer Placeholder 4"/>
          <p:cNvSpPr>
            <a:spLocks noGrp="1"/>
          </p:cNvSpPr>
          <p:nvPr>
            <p:ph type="ftr" sz="quarter" idx="12"/>
          </p:nvPr>
        </p:nvSpPr>
        <p:spPr/>
        <p:txBody>
          <a:bodyPr/>
          <a:lstStyle/>
          <a:p>
            <a:endParaRPr lang="nb-NO" dirty="0">
              <a:solidFill>
                <a:prstClr val="black">
                  <a:tint val="75000"/>
                </a:prstClr>
              </a:solidFill>
            </a:endParaRPr>
          </a:p>
        </p:txBody>
      </p:sp>
      <p:sp>
        <p:nvSpPr>
          <p:cNvPr id="7" name="Content Placeholder 6"/>
          <p:cNvSpPr>
            <a:spLocks noGrp="1"/>
          </p:cNvSpPr>
          <p:nvPr>
            <p:ph sz="quarter" idx="13"/>
          </p:nvPr>
        </p:nvSpPr>
        <p:spPr>
          <a:xfrm>
            <a:off x="609601" y="1602508"/>
            <a:ext cx="5294379" cy="4523656"/>
          </a:xfrm>
        </p:spPr>
        <p:txBody>
          <a:bodyPr>
            <a:noAutofit/>
          </a:bodyPr>
          <a:lstStyle>
            <a:lvl1pPr marL="204770" indent="-204770">
              <a:buFont typeface="Lucida Grande"/>
              <a:buChar char="–"/>
              <a:defRPr sz="1800"/>
            </a:lvl1pPr>
            <a:lvl2pPr marL="338108" indent="-134530">
              <a:buFont typeface="Arial"/>
              <a:buChar char="•"/>
              <a:defRPr sz="1500"/>
            </a:lvl2pPr>
            <a:lvl3pPr marL="405966" indent="0">
              <a:buFontTx/>
              <a:buNone/>
              <a:defRPr/>
            </a:lvl3pPr>
            <a:lvl4pPr>
              <a:buFontTx/>
              <a:buNone/>
              <a:defRPr/>
            </a:lvl4pPr>
            <a:lvl5pPr marL="405967" indent="0">
              <a:buFontTx/>
              <a:buNone/>
              <a:defRPr/>
            </a:lvl5pPr>
          </a:lstStyle>
          <a:p>
            <a:pPr lvl="0"/>
            <a:r>
              <a:rPr lang="nb-NO" noProof="0"/>
              <a:t>Klikk for å redigere tekststiler i malen</a:t>
            </a:r>
          </a:p>
          <a:p>
            <a:pPr lvl="1"/>
            <a:r>
              <a:rPr lang="nb-NO" noProof="0"/>
              <a:t>Andre nivå</a:t>
            </a:r>
          </a:p>
        </p:txBody>
      </p:sp>
      <p:sp>
        <p:nvSpPr>
          <p:cNvPr id="9" name="Content Placeholder 6"/>
          <p:cNvSpPr>
            <a:spLocks noGrp="1"/>
          </p:cNvSpPr>
          <p:nvPr>
            <p:ph sz="quarter" idx="14"/>
          </p:nvPr>
        </p:nvSpPr>
        <p:spPr>
          <a:xfrm>
            <a:off x="6289821" y="1602508"/>
            <a:ext cx="5294379" cy="4523656"/>
          </a:xfrm>
        </p:spPr>
        <p:txBody>
          <a:bodyPr>
            <a:noAutofit/>
          </a:bodyPr>
          <a:lstStyle>
            <a:lvl1pPr marL="204770" indent="-204770">
              <a:buFont typeface="Lucida Grande"/>
              <a:buChar char="–"/>
              <a:defRPr sz="1800"/>
            </a:lvl1pPr>
            <a:lvl2pPr marL="338108" indent="-134530">
              <a:buFont typeface="Arial"/>
              <a:buChar char="•"/>
              <a:defRPr sz="1500"/>
            </a:lvl2pPr>
            <a:lvl3pPr marL="405966" indent="0">
              <a:buFontTx/>
              <a:buNone/>
              <a:defRPr/>
            </a:lvl3pPr>
            <a:lvl4pPr>
              <a:buFontTx/>
              <a:buNone/>
              <a:defRPr/>
            </a:lvl4pPr>
            <a:lvl5pPr marL="405967" indent="0">
              <a:buFontTx/>
              <a:buNone/>
              <a:defRPr/>
            </a:lvl5pPr>
          </a:lstStyle>
          <a:p>
            <a:pPr lvl="0"/>
            <a:r>
              <a:rPr lang="nb-NO" noProof="0"/>
              <a:t>Klikk for å redigere tekststiler i malen</a:t>
            </a:r>
          </a:p>
          <a:p>
            <a:pPr lvl="1"/>
            <a:r>
              <a:rPr lang="nb-NO" noProof="0"/>
              <a:t>Andre nivå</a:t>
            </a:r>
          </a:p>
        </p:txBody>
      </p:sp>
    </p:spTree>
    <p:extLst>
      <p:ext uri="{BB962C8B-B14F-4D97-AF65-F5344CB8AC3E}">
        <p14:creationId xmlns:p14="http://schemas.microsoft.com/office/powerpoint/2010/main" val="35476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15"/>
            </a:lvl1pPr>
          </a:lstStyle>
          <a:p>
            <a:r>
              <a:rPr lang="en-US"/>
              <a:t>Click to edit Master title style</a:t>
            </a:r>
            <a:endParaRPr lang="en-GB" dirty="0"/>
          </a:p>
        </p:txBody>
      </p:sp>
      <p:sp>
        <p:nvSpPr>
          <p:cNvPr id="4" name="Date Placeholder 3"/>
          <p:cNvSpPr>
            <a:spLocks noGrp="1"/>
          </p:cNvSpPr>
          <p:nvPr>
            <p:ph type="dt" sz="half" idx="10"/>
          </p:nvPr>
        </p:nvSpPr>
        <p:spPr>
          <a:xfrm>
            <a:off x="623392" y="6484264"/>
            <a:ext cx="1008112" cy="365125"/>
          </a:xfrm>
          <a:prstGeom prst="rect">
            <a:avLst/>
          </a:prstGeom>
        </p:spPr>
        <p:txBody>
          <a:bodyPr/>
          <a:lstStyle/>
          <a:p>
            <a:pPr algn="ctr" defTabSz="844083" eaLnBrk="0" fontAlgn="base" hangingPunct="0">
              <a:spcBef>
                <a:spcPct val="50000"/>
              </a:spcBef>
              <a:spcAft>
                <a:spcPct val="0"/>
              </a:spcAft>
              <a:buClr>
                <a:srgbClr val="001A58"/>
              </a:buClr>
            </a:pPr>
            <a:fld id="{0BADDD0E-D799-41DE-A61F-D8A6162C2D2C}" type="datetime1">
              <a:rPr lang="en-GB" sz="1292" smtClean="0">
                <a:solidFill>
                  <a:srgbClr val="737377"/>
                </a:solidFill>
                <a:latin typeface="Arial" charset="0"/>
              </a:rPr>
              <a:pPr algn="ctr" defTabSz="844083" eaLnBrk="0" fontAlgn="base" hangingPunct="0">
                <a:spcBef>
                  <a:spcPct val="50000"/>
                </a:spcBef>
                <a:spcAft>
                  <a:spcPct val="0"/>
                </a:spcAft>
                <a:buClr>
                  <a:srgbClr val="001A58"/>
                </a:buClr>
              </a:pPr>
              <a:t>29/11/2017</a:t>
            </a:fld>
            <a:endParaRPr lang="en-GB" sz="1292" dirty="0">
              <a:solidFill>
                <a:srgbClr val="737377"/>
              </a:solidFill>
              <a:latin typeface="Arial" charset="0"/>
            </a:endParaRPr>
          </a:p>
        </p:txBody>
      </p:sp>
      <p:sp>
        <p:nvSpPr>
          <p:cNvPr id="6" name="Slide Number Placeholder 5"/>
          <p:cNvSpPr>
            <a:spLocks noGrp="1"/>
          </p:cNvSpPr>
          <p:nvPr>
            <p:ph type="sldNum" sz="quarter" idx="12"/>
          </p:nvPr>
        </p:nvSpPr>
        <p:spPr>
          <a:xfrm>
            <a:off x="1727515" y="6484264"/>
            <a:ext cx="528059" cy="365125"/>
          </a:xfrm>
          <a:prstGeom prst="rect">
            <a:avLst/>
          </a:prstGeom>
        </p:spPr>
        <p:txBody>
          <a:bodyPr/>
          <a:lstStyle/>
          <a:p>
            <a:pPr algn="ctr" defTabSz="844083" eaLnBrk="0" fontAlgn="base" hangingPunct="0">
              <a:spcBef>
                <a:spcPct val="50000"/>
              </a:spcBef>
              <a:spcAft>
                <a:spcPct val="0"/>
              </a:spcAft>
              <a:buClr>
                <a:srgbClr val="001A58"/>
              </a:buClr>
            </a:pPr>
            <a:fld id="{A8CBE7A2-1C4D-4FA5-87F5-1DE29F508B93}" type="slidenum">
              <a:rPr lang="en-GB" sz="1292" smtClean="0">
                <a:solidFill>
                  <a:srgbClr val="737377"/>
                </a:solidFill>
                <a:latin typeface="Arial" charset="0"/>
              </a:rPr>
              <a:pPr algn="ctr" defTabSz="844083" eaLnBrk="0" fontAlgn="base" hangingPunct="0">
                <a:spcBef>
                  <a:spcPct val="50000"/>
                </a:spcBef>
                <a:spcAft>
                  <a:spcPct val="0"/>
                </a:spcAft>
                <a:buClr>
                  <a:srgbClr val="001A58"/>
                </a:buClr>
              </a:pPr>
              <a:t>‹#›</a:t>
            </a:fld>
            <a:endParaRPr lang="en-GB" sz="1292" dirty="0">
              <a:solidFill>
                <a:srgbClr val="737377"/>
              </a:solidFill>
              <a:latin typeface="Arial" charset="0"/>
            </a:endParaRPr>
          </a:p>
        </p:txBody>
      </p:sp>
      <p:sp>
        <p:nvSpPr>
          <p:cNvPr id="5" name="Content Placeholder 2"/>
          <p:cNvSpPr>
            <a:spLocks noGrp="1"/>
          </p:cNvSpPr>
          <p:nvPr>
            <p:ph idx="1"/>
          </p:nvPr>
        </p:nvSpPr>
        <p:spPr>
          <a:xfrm>
            <a:off x="383365" y="1600203"/>
            <a:ext cx="10972800" cy="4525963"/>
          </a:xfrm>
        </p:spPr>
        <p:txBody>
          <a:bodyPr/>
          <a:lstStyle>
            <a:lvl5pPr>
              <a:defRPr sz="1108"/>
            </a:lvl5pPr>
            <a:lvl6pPr>
              <a:defRPr sz="923">
                <a:latin typeface="Arial" pitchFamily="34" charset="0"/>
                <a:cs typeface="Arial" pitchFamily="34" charset="0"/>
              </a:defRPr>
            </a:lvl6pPr>
            <a:lvl7pPr>
              <a:defRPr sz="923">
                <a:latin typeface="Arial" pitchFamily="34" charset="0"/>
                <a:cs typeface="Arial" pitchFamily="34" charset="0"/>
              </a:defRPr>
            </a:lvl7pPr>
            <a:lvl8pPr>
              <a:defRPr sz="923">
                <a:latin typeface="Arial" pitchFamily="34" charset="0"/>
                <a:cs typeface="Arial" pitchFamily="34" charset="0"/>
              </a:defRPr>
            </a:lvl8pPr>
            <a:lvl9pPr>
              <a:defRPr sz="923">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p:cNvSpPr>
            <a:spLocks noGrp="1"/>
          </p:cNvSpPr>
          <p:nvPr>
            <p:ph type="ftr" sz="quarter" idx="13"/>
          </p:nvPr>
        </p:nvSpPr>
        <p:spPr>
          <a:xfrm>
            <a:off x="5486400" y="6492240"/>
            <a:ext cx="1280160" cy="365760"/>
          </a:xfrm>
          <a:prstGeom prst="rect">
            <a:avLst/>
          </a:prstGeom>
        </p:spPr>
        <p:txBody>
          <a:bodyPr anchor="ctr" anchorCtr="0"/>
          <a:lstStyle>
            <a:lvl1pPr algn="ctr">
              <a:defRPr lang="en-US" sz="646" kern="1200" noProof="0" dirty="0" smtClean="0">
                <a:solidFill>
                  <a:schemeClr val="tx1"/>
                </a:solidFill>
                <a:latin typeface="+mn-lt"/>
                <a:ea typeface="+mn-ea"/>
                <a:cs typeface="+mn-cs"/>
              </a:defRPr>
            </a:lvl1pPr>
          </a:lstStyle>
          <a:p>
            <a:pPr defTabSz="844083" eaLnBrk="0" fontAlgn="base" hangingPunct="0">
              <a:spcBef>
                <a:spcPct val="50000"/>
              </a:spcBef>
              <a:spcAft>
                <a:spcPct val="0"/>
              </a:spcAft>
              <a:buClr>
                <a:srgbClr val="001A58"/>
              </a:buClr>
            </a:pPr>
            <a:r>
              <a:rPr lang="nb-NO">
                <a:solidFill>
                  <a:prstClr val="black"/>
                </a:solidFill>
              </a:rPr>
              <a:t>Konfidensielt</a:t>
            </a:r>
          </a:p>
        </p:txBody>
      </p:sp>
    </p:spTree>
    <p:extLst>
      <p:ext uri="{BB962C8B-B14F-4D97-AF65-F5344CB8AC3E}">
        <p14:creationId xmlns:p14="http://schemas.microsoft.com/office/powerpoint/2010/main" val="23346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nb" smtClean="0"/>
              <a:pPr/>
              <a:t>‹#›</a:t>
            </a:fld>
            <a:endParaRPr lang="nb"/>
          </a:p>
        </p:txBody>
      </p:sp>
    </p:spTree>
    <p:extLst>
      <p:ext uri="{BB962C8B-B14F-4D97-AF65-F5344CB8AC3E}">
        <p14:creationId xmlns:p14="http://schemas.microsoft.com/office/powerpoint/2010/main" val="313415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3" name="Undertittel 2"/>
          <p:cNvSpPr>
            <a:spLocks noGrp="1"/>
          </p:cNvSpPr>
          <p:nvPr>
            <p:ph type="subTitle" idx="1" hasCustomPrompt="1"/>
          </p:nvPr>
        </p:nvSpPr>
        <p:spPr>
          <a:xfrm>
            <a:off x="1583499" y="3429000"/>
            <a:ext cx="8448939" cy="1080120"/>
          </a:xfrm>
        </p:spPr>
        <p:txBody>
          <a:bodyPr lIns="432000" rIns="43200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 og foredragsholder</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623251-EE32-4CBF-AD53-D522594F4345}" type="slidenum">
              <a:rPr lang="nb-NO" smtClean="0"/>
              <a:pPr/>
              <a:t>‹#›</a:t>
            </a:fld>
            <a:endParaRPr lang="nb-NO"/>
          </a:p>
        </p:txBody>
      </p:sp>
      <p:sp>
        <p:nvSpPr>
          <p:cNvPr id="12" name="Tittel 11"/>
          <p:cNvSpPr>
            <a:spLocks noGrp="1"/>
          </p:cNvSpPr>
          <p:nvPr>
            <p:ph type="title"/>
          </p:nvPr>
        </p:nvSpPr>
        <p:spPr>
          <a:xfrm>
            <a:off x="0" y="1844824"/>
            <a:ext cx="10032437" cy="1584176"/>
          </a:xfrm>
        </p:spPr>
        <p:txBody>
          <a:bodyPr lIns="576000"/>
          <a:lstStyle/>
          <a:p>
            <a:r>
              <a:rPr lang="nb-NO"/>
              <a:t>Klikk for å redigere tittelstil</a:t>
            </a:r>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381" y="5786491"/>
            <a:ext cx="5020800" cy="784500"/>
          </a:xfrm>
          <a:prstGeom prst="rect">
            <a:avLst/>
          </a:prstGeom>
        </p:spPr>
      </p:pic>
    </p:spTree>
    <p:extLst>
      <p:ext uri="{BB962C8B-B14F-4D97-AF65-F5344CB8AC3E}">
        <p14:creationId xmlns:p14="http://schemas.microsoft.com/office/powerpoint/2010/main" val="368700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mal">
    <p:spTree>
      <p:nvGrpSpPr>
        <p:cNvPr id="1" name=""/>
        <p:cNvGrpSpPr/>
        <p:nvPr/>
      </p:nvGrpSpPr>
      <p:grpSpPr>
        <a:xfrm>
          <a:off x="0" y="0"/>
          <a:ext cx="0" cy="0"/>
          <a:chOff x="0" y="0"/>
          <a:chExt cx="0" cy="0"/>
        </a:xfrm>
      </p:grpSpPr>
      <p:sp>
        <p:nvSpPr>
          <p:cNvPr id="9" name="Plassholder for tekst 5"/>
          <p:cNvSpPr>
            <a:spLocks noGrp="1"/>
          </p:cNvSpPr>
          <p:nvPr>
            <p:ph idx="1"/>
          </p:nvPr>
        </p:nvSpPr>
        <p:spPr>
          <a:xfrm>
            <a:off x="609755" y="1439336"/>
            <a:ext cx="10972493" cy="462715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
        <p:nvSpPr>
          <p:cNvPr id="10" name="Tittel 9"/>
          <p:cNvSpPr>
            <a:spLocks noGrp="1"/>
          </p:cNvSpPr>
          <p:nvPr>
            <p:ph type="title"/>
          </p:nvPr>
        </p:nvSpPr>
        <p:spPr>
          <a:xfrm>
            <a:off x="608219" y="332085"/>
            <a:ext cx="10966348" cy="796017"/>
          </a:xfrm>
        </p:spPr>
        <p:txBody>
          <a:bodyPr/>
          <a:lstStyle/>
          <a:p>
            <a:r>
              <a:rPr lang="nb-NO" dirty="0"/>
              <a:t>Klikk for å redigere tittelstil</a:t>
            </a:r>
          </a:p>
        </p:txBody>
      </p:sp>
    </p:spTree>
    <p:extLst>
      <p:ext uri="{BB962C8B-B14F-4D97-AF65-F5344CB8AC3E}">
        <p14:creationId xmlns:p14="http://schemas.microsoft.com/office/powerpoint/2010/main" val="331389086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5D90BB-9F8E-4C43-B9F0-F4D6E5D7CE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A8AC0B1-B86D-F744-84E1-1A95C8FBF3DE}"/>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62EFBF-07EF-1A49-B365-3DF2F04ACD34}"/>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55F26306-7B05-4147-B3EE-1FAB8FEE04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35A5DA0-FD0F-3943-B508-BF2DB44123F9}"/>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275874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92CE52-C621-4E42-8784-DA06A50F5E0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83FBB40-FE2C-5847-A2DA-2B7423B3CF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D186BA66-9452-3B4F-BE79-E22F67425638}"/>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4BA462D7-246A-864B-A887-17CA3D6F6D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0562CA7-AB0F-1C43-88A8-383EFFB578FB}"/>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17948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8291D3-101E-5345-AEAC-70EA36E8CF2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0125D22-ED9F-FE4E-8999-0BFFAB8C50C9}"/>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8433C20-71E4-F74A-9C26-368B618452FE}"/>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C80C9A0-7BD3-5848-BFFB-6E483E0E05C9}"/>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6" name="Plassholder for bunntekst 5">
            <a:extLst>
              <a:ext uri="{FF2B5EF4-FFF2-40B4-BE49-F238E27FC236}">
                <a16:creationId xmlns:a16="http://schemas.microsoft.com/office/drawing/2014/main" id="{916C2465-BF7B-CA48-9719-5FC267B858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3A00B23-11F7-8447-B07F-B09B301654B7}"/>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15569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37C7BC-9651-AB4A-8E9D-BE34E58374C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EF68CF1-75BA-964C-9AD0-FA281C594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FD2A8617-3C22-384B-87C1-EBC10BE083E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309EAB3-0E71-2B4E-82F8-EFB78A380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1D4C8D1A-7F94-F445-A199-9858091AB5B2}"/>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3FC1D75-ACE6-0B48-BB90-A5831383C358}"/>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8" name="Plassholder for bunntekst 7">
            <a:extLst>
              <a:ext uri="{FF2B5EF4-FFF2-40B4-BE49-F238E27FC236}">
                <a16:creationId xmlns:a16="http://schemas.microsoft.com/office/drawing/2014/main" id="{6DA112C7-6454-9E46-9778-D092787D501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EE7FA97-4413-E446-8A0F-0D2B0234B454}"/>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292432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5DE27-59D4-EB43-9B7A-2633845ADD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FF35B89-C9D9-3244-AB5D-33294B81F4DA}"/>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4" name="Plassholder for bunntekst 3">
            <a:extLst>
              <a:ext uri="{FF2B5EF4-FFF2-40B4-BE49-F238E27FC236}">
                <a16:creationId xmlns:a16="http://schemas.microsoft.com/office/drawing/2014/main" id="{12D45403-FF76-1E4B-8494-B4F5E93BB87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14281C8-5AA7-EB41-A80E-41953359F696}"/>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34250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9D5B7B7-9717-C749-99EC-9743321491A7}"/>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3" name="Plassholder for bunntekst 2">
            <a:extLst>
              <a:ext uri="{FF2B5EF4-FFF2-40B4-BE49-F238E27FC236}">
                <a16:creationId xmlns:a16="http://schemas.microsoft.com/office/drawing/2014/main" id="{08C9AEBE-A6DC-D749-B27A-E6309346CDE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8F18C-4138-F34E-BB12-DFA8975767DC}"/>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102030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03106E-D385-E545-B077-B36F2B8FCAB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92FC441-3A7C-1245-8CB7-E3E26BE68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30EA8AD-9C29-5448-A2BC-DDC99DB37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B9926EE-4B6A-1C47-9DB7-493C0F4C23A7}"/>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6" name="Plassholder for bunntekst 5">
            <a:extLst>
              <a:ext uri="{FF2B5EF4-FFF2-40B4-BE49-F238E27FC236}">
                <a16:creationId xmlns:a16="http://schemas.microsoft.com/office/drawing/2014/main" id="{3B7C1CB5-A6F4-DE45-806B-B1EE3B6387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530916D-4FF4-9F43-AB02-240B90367DED}"/>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155525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FEDFF2-54E3-0D48-8AA8-DB1BBEF23F5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434C4F1-DDBD-6745-ABAF-AB3895E5B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08E6AD2-5AF8-7744-AB74-B325C7478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29C4F670-13A9-D247-9724-638AFD35D5E9}"/>
              </a:ext>
            </a:extLst>
          </p:cNvPr>
          <p:cNvSpPr>
            <a:spLocks noGrp="1"/>
          </p:cNvSpPr>
          <p:nvPr>
            <p:ph type="dt" sz="half" idx="10"/>
          </p:nvPr>
        </p:nvSpPr>
        <p:spPr/>
        <p:txBody>
          <a:bodyPr/>
          <a:lstStyle/>
          <a:p>
            <a:fld id="{75D1EB62-3B4F-E643-8E9B-30B76632C763}" type="datetimeFigureOut">
              <a:rPr lang="nb-NO" smtClean="0"/>
              <a:t>29.11.2017</a:t>
            </a:fld>
            <a:endParaRPr lang="nb-NO"/>
          </a:p>
        </p:txBody>
      </p:sp>
      <p:sp>
        <p:nvSpPr>
          <p:cNvPr id="6" name="Plassholder for bunntekst 5">
            <a:extLst>
              <a:ext uri="{FF2B5EF4-FFF2-40B4-BE49-F238E27FC236}">
                <a16:creationId xmlns:a16="http://schemas.microsoft.com/office/drawing/2014/main" id="{753892D7-BCCB-7846-93DC-EEB3212060A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E0AA2B-E374-4746-BB06-5E0DD436A5A9}"/>
              </a:ext>
            </a:extLst>
          </p:cNvPr>
          <p:cNvSpPr>
            <a:spLocks noGrp="1"/>
          </p:cNvSpPr>
          <p:nvPr>
            <p:ph type="sldNum" sz="quarter" idx="12"/>
          </p:nvPr>
        </p:nvSpPr>
        <p:spPr/>
        <p:txBody>
          <a:bodyPr/>
          <a:lstStyle/>
          <a:p>
            <a:fld id="{61EC3868-47CC-534E-8CCD-9485975DC291}" type="slidenum">
              <a:rPr lang="nb-NO" smtClean="0"/>
              <a:t>‹#›</a:t>
            </a:fld>
            <a:endParaRPr lang="nb-NO"/>
          </a:p>
        </p:txBody>
      </p:sp>
    </p:spTree>
    <p:extLst>
      <p:ext uri="{BB962C8B-B14F-4D97-AF65-F5344CB8AC3E}">
        <p14:creationId xmlns:p14="http://schemas.microsoft.com/office/powerpoint/2010/main" val="241580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D8436E8-DD55-1847-A75E-1D603A59A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EB49C6A-0E35-B54A-8A65-C8772942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ADD31BE-1731-F540-8903-87F3FB7BC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1EB62-3B4F-E643-8E9B-30B76632C763}" type="datetimeFigureOut">
              <a:rPr lang="nb-NO" smtClean="0"/>
              <a:t>29.11.2017</a:t>
            </a:fld>
            <a:endParaRPr lang="nb-NO"/>
          </a:p>
        </p:txBody>
      </p:sp>
      <p:sp>
        <p:nvSpPr>
          <p:cNvPr id="5" name="Plassholder for bunntekst 4">
            <a:extLst>
              <a:ext uri="{FF2B5EF4-FFF2-40B4-BE49-F238E27FC236}">
                <a16:creationId xmlns:a16="http://schemas.microsoft.com/office/drawing/2014/main" id="{EED785FF-D675-BD42-B20C-91208C97E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659547B-58EF-454B-8F75-0CA7FE2A3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C3868-47CC-534E-8CCD-9485975DC291}" type="slidenum">
              <a:rPr lang="nb-NO" smtClean="0"/>
              <a:t>‹#›</a:t>
            </a:fld>
            <a:endParaRPr lang="nb-NO"/>
          </a:p>
        </p:txBody>
      </p:sp>
    </p:spTree>
    <p:extLst>
      <p:ext uri="{BB962C8B-B14F-4D97-AF65-F5344CB8AC3E}">
        <p14:creationId xmlns:p14="http://schemas.microsoft.com/office/powerpoint/2010/main" val="323000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5.jpeg"/><Relationship Id="rId4" Type="http://schemas.openxmlformats.org/officeDocument/2006/relationships/image" Target="../media/image21.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geointegrasjon.no/wp-content/uploads/2017/03/byggesaksprosess.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Tema 4</a:t>
            </a:r>
            <a:br>
              <a:rPr lang="nb-NO" dirty="0"/>
            </a:br>
            <a:r>
              <a:rPr lang="nb-NO" dirty="0" err="1"/>
              <a:t>eByggeSak</a:t>
            </a:r>
            <a:r>
              <a:rPr lang="nb-NO" dirty="0"/>
              <a:t> – en nasjonal veileder for anskaffelse av byggesaksstøtte</a:t>
            </a:r>
            <a:br>
              <a:rPr lang="nb-NO" dirty="0"/>
            </a:br>
            <a:r>
              <a:rPr lang="nb-NO" sz="2400" dirty="0"/>
              <a:t>– KS sin verktøykasse for bruk i omstillingsarbeidet</a:t>
            </a:r>
            <a:br>
              <a:rPr lang="nb-NO" sz="2400" dirty="0"/>
            </a:br>
            <a:r>
              <a:rPr lang="nb-NO" sz="2400" dirty="0"/>
              <a:t>– Kravdokumentet – introduksjon til bruk av dette i en anskaffelse</a:t>
            </a:r>
          </a:p>
        </p:txBody>
      </p:sp>
    </p:spTree>
    <p:extLst>
      <p:ext uri="{BB962C8B-B14F-4D97-AF65-F5344CB8AC3E}">
        <p14:creationId xmlns:p14="http://schemas.microsoft.com/office/powerpoint/2010/main" val="314135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1188720" y="450192"/>
            <a:ext cx="9482327" cy="6142631"/>
            <a:chOff x="2063459" y="450193"/>
            <a:chExt cx="8060783" cy="5537898"/>
          </a:xfrm>
        </p:grpSpPr>
        <p:sp>
          <p:nvSpPr>
            <p:cNvPr id="8" name="TextBox 7"/>
            <p:cNvSpPr txBox="1"/>
            <p:nvPr/>
          </p:nvSpPr>
          <p:spPr>
            <a:xfrm>
              <a:off x="2063459" y="1353375"/>
              <a:ext cx="2194122" cy="689099"/>
            </a:xfrm>
            <a:prstGeom prst="rect">
              <a:avLst/>
            </a:prstGeom>
            <a:noFill/>
          </p:spPr>
          <p:txBody>
            <a:bodyPr wrap="square" rtlCol="0">
              <a:spAutoFit/>
            </a:bodyPr>
            <a:lstStyle/>
            <a:p>
              <a:pPr>
                <a:buClr>
                  <a:srgbClr val="001A58"/>
                </a:buClr>
              </a:pPr>
              <a:r>
                <a:rPr lang="nb-NO" sz="1662" dirty="0">
                  <a:solidFill>
                    <a:prstClr val="black"/>
                  </a:solidFill>
                </a:rPr>
                <a:t>Sjekklister</a:t>
              </a:r>
            </a:p>
            <a:p>
              <a:pPr>
                <a:buClr>
                  <a:srgbClr val="001A58"/>
                </a:buClr>
              </a:pPr>
              <a:r>
                <a:rPr lang="nb-NO" sz="1108" dirty="0">
                  <a:solidFill>
                    <a:prstClr val="black"/>
                  </a:solidFill>
                </a:rPr>
                <a:t>Eksempel på status på </a:t>
              </a:r>
              <a:r>
                <a:rPr lang="nb-NO" sz="1108" dirty="0" err="1">
                  <a:solidFill>
                    <a:prstClr val="black"/>
                  </a:solidFill>
                </a:rPr>
                <a:t>sjekkpkt</a:t>
              </a:r>
              <a:r>
                <a:rPr lang="nb-NO" sz="1108" dirty="0">
                  <a:solidFill>
                    <a:prstClr val="black"/>
                  </a:solidFill>
                </a:rPr>
                <a:t>. Ikke uttømmende liste.</a:t>
              </a:r>
              <a:endParaRPr lang="en-US" sz="1108" dirty="0">
                <a:solidFill>
                  <a:prstClr val="black"/>
                </a:solidFill>
              </a:endParaRPr>
            </a:p>
          </p:txBody>
        </p:sp>
        <p:sp>
          <p:nvSpPr>
            <p:cNvPr id="20" name="Rectangle 19"/>
            <p:cNvSpPr/>
            <p:nvPr/>
          </p:nvSpPr>
          <p:spPr>
            <a:xfrm>
              <a:off x="4700217" y="2094729"/>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1" name="Rectangle 20"/>
            <p:cNvSpPr/>
            <p:nvPr/>
          </p:nvSpPr>
          <p:spPr>
            <a:xfrm>
              <a:off x="4700217" y="2404218"/>
              <a:ext cx="181242" cy="16489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2" name="Rectangle 21"/>
            <p:cNvSpPr/>
            <p:nvPr/>
          </p:nvSpPr>
          <p:spPr>
            <a:xfrm>
              <a:off x="4700217" y="2713708"/>
              <a:ext cx="181242" cy="16489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3" name="Rectangle 22"/>
            <p:cNvSpPr/>
            <p:nvPr/>
          </p:nvSpPr>
          <p:spPr>
            <a:xfrm>
              <a:off x="4700217" y="3023197"/>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4" name="Rectangle 23"/>
            <p:cNvSpPr/>
            <p:nvPr/>
          </p:nvSpPr>
          <p:spPr>
            <a:xfrm>
              <a:off x="4700217" y="3332686"/>
              <a:ext cx="181242" cy="1648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5" name="Rectangle 24"/>
            <p:cNvSpPr/>
            <p:nvPr/>
          </p:nvSpPr>
          <p:spPr>
            <a:xfrm>
              <a:off x="4700217" y="3642175"/>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6" name="Rectangle 25"/>
            <p:cNvSpPr/>
            <p:nvPr/>
          </p:nvSpPr>
          <p:spPr>
            <a:xfrm>
              <a:off x="4700217" y="3951665"/>
              <a:ext cx="181242" cy="16489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7" name="Rectangle 26"/>
            <p:cNvSpPr/>
            <p:nvPr/>
          </p:nvSpPr>
          <p:spPr>
            <a:xfrm>
              <a:off x="4700217" y="4261154"/>
              <a:ext cx="181242" cy="16489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8" name="Rectangle 27"/>
            <p:cNvSpPr/>
            <p:nvPr/>
          </p:nvSpPr>
          <p:spPr>
            <a:xfrm>
              <a:off x="4700217" y="4570643"/>
              <a:ext cx="181242" cy="1648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29" name="Rectangle 28"/>
            <p:cNvSpPr/>
            <p:nvPr/>
          </p:nvSpPr>
          <p:spPr>
            <a:xfrm>
              <a:off x="4700217" y="4880132"/>
              <a:ext cx="181242" cy="16489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0" name="Rectangle 29"/>
            <p:cNvSpPr/>
            <p:nvPr/>
          </p:nvSpPr>
          <p:spPr>
            <a:xfrm>
              <a:off x="4707609" y="5189622"/>
              <a:ext cx="181242" cy="16489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1" name="Rectangle 30"/>
            <p:cNvSpPr/>
            <p:nvPr/>
          </p:nvSpPr>
          <p:spPr>
            <a:xfrm>
              <a:off x="7804630" y="2094729"/>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2" name="Rectangle 31"/>
            <p:cNvSpPr/>
            <p:nvPr/>
          </p:nvSpPr>
          <p:spPr>
            <a:xfrm>
              <a:off x="7804630" y="2404218"/>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3" name="Rectangle 32"/>
            <p:cNvSpPr/>
            <p:nvPr/>
          </p:nvSpPr>
          <p:spPr>
            <a:xfrm>
              <a:off x="7804630" y="2713708"/>
              <a:ext cx="181242" cy="16489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4" name="Rectangle 33"/>
            <p:cNvSpPr/>
            <p:nvPr/>
          </p:nvSpPr>
          <p:spPr>
            <a:xfrm>
              <a:off x="7804630" y="3023197"/>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5" name="Rectangle 34"/>
            <p:cNvSpPr/>
            <p:nvPr/>
          </p:nvSpPr>
          <p:spPr>
            <a:xfrm>
              <a:off x="7804630" y="3332686"/>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6" name="Rectangle 35"/>
            <p:cNvSpPr/>
            <p:nvPr/>
          </p:nvSpPr>
          <p:spPr>
            <a:xfrm>
              <a:off x="7804630" y="3642175"/>
              <a:ext cx="181242" cy="16489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7" name="Rectangle 36"/>
            <p:cNvSpPr/>
            <p:nvPr/>
          </p:nvSpPr>
          <p:spPr>
            <a:xfrm>
              <a:off x="7804630" y="3951665"/>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8" name="Rectangle 37"/>
            <p:cNvSpPr/>
            <p:nvPr/>
          </p:nvSpPr>
          <p:spPr>
            <a:xfrm>
              <a:off x="7804630" y="4261154"/>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39" name="Rectangle 38"/>
            <p:cNvSpPr/>
            <p:nvPr/>
          </p:nvSpPr>
          <p:spPr>
            <a:xfrm>
              <a:off x="7804630" y="4570643"/>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40" name="Rectangle 39"/>
            <p:cNvSpPr/>
            <p:nvPr/>
          </p:nvSpPr>
          <p:spPr>
            <a:xfrm>
              <a:off x="7804630" y="4880132"/>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41" name="Rectangle 40"/>
            <p:cNvSpPr/>
            <p:nvPr/>
          </p:nvSpPr>
          <p:spPr>
            <a:xfrm>
              <a:off x="7812022" y="5189622"/>
              <a:ext cx="181242" cy="1648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42" name="Oval 41"/>
            <p:cNvSpPr/>
            <p:nvPr/>
          </p:nvSpPr>
          <p:spPr>
            <a:xfrm>
              <a:off x="4518397" y="5056297"/>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44" name="Straight Arrow Connector 43"/>
            <p:cNvCxnSpPr>
              <a:stCxn id="42" idx="2"/>
              <a:endCxn id="45" idx="3"/>
            </p:cNvCxnSpPr>
            <p:nvPr/>
          </p:nvCxnSpPr>
          <p:spPr>
            <a:xfrm flipH="1">
              <a:off x="4267582" y="5310915"/>
              <a:ext cx="250814" cy="25845"/>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737204" y="5056298"/>
              <a:ext cx="1530379" cy="560923"/>
            </a:xfrm>
            <a:prstGeom prst="rect">
              <a:avLst/>
            </a:prstGeom>
            <a:noFill/>
          </p:spPr>
          <p:txBody>
            <a:bodyPr wrap="square" rtlCol="0">
              <a:spAutoFit/>
            </a:bodyPr>
            <a:lstStyle/>
            <a:p>
              <a:pPr>
                <a:buClr>
                  <a:srgbClr val="001A58"/>
                </a:buClr>
              </a:pPr>
              <a:r>
                <a:rPr lang="nb-NO" sz="1015" dirty="0">
                  <a:solidFill>
                    <a:prstClr val="black"/>
                  </a:solidFill>
                </a:rPr>
                <a:t>Dette sjekkpunktet er ikke aktuelt for denne søknaden</a:t>
              </a:r>
              <a:endParaRPr lang="en-US" sz="1015" dirty="0">
                <a:solidFill>
                  <a:prstClr val="black"/>
                </a:solidFill>
              </a:endParaRPr>
            </a:p>
          </p:txBody>
        </p:sp>
        <p:sp>
          <p:nvSpPr>
            <p:cNvPr id="46" name="Oval 45"/>
            <p:cNvSpPr/>
            <p:nvPr/>
          </p:nvSpPr>
          <p:spPr>
            <a:xfrm>
              <a:off x="4518396" y="4088983"/>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47" name="Straight Arrow Connector 46"/>
            <p:cNvCxnSpPr>
              <a:stCxn id="46" idx="2"/>
              <a:endCxn id="48" idx="3"/>
            </p:cNvCxnSpPr>
            <p:nvPr/>
          </p:nvCxnSpPr>
          <p:spPr>
            <a:xfrm flipH="1">
              <a:off x="4273163" y="4343601"/>
              <a:ext cx="245233" cy="21563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742784" y="4122575"/>
              <a:ext cx="1530379" cy="873316"/>
            </a:xfrm>
            <a:prstGeom prst="rect">
              <a:avLst/>
            </a:prstGeom>
            <a:noFill/>
          </p:spPr>
          <p:txBody>
            <a:bodyPr wrap="square" rtlCol="0">
              <a:spAutoFit/>
            </a:bodyPr>
            <a:lstStyle/>
            <a:p>
              <a:pPr>
                <a:buClr>
                  <a:srgbClr val="001A58"/>
                </a:buClr>
              </a:pPr>
              <a:r>
                <a:rPr lang="nb-NO" sz="1015" dirty="0">
                  <a:solidFill>
                    <a:prstClr val="black"/>
                  </a:solidFill>
                </a:rPr>
                <a:t>Dette sjekkpunktet er ikke komplett og mangelbrev er utsendt. Venter på svar på mangelbrev</a:t>
              </a:r>
              <a:endParaRPr lang="en-US" sz="1015" dirty="0">
                <a:solidFill>
                  <a:prstClr val="black"/>
                </a:solidFill>
              </a:endParaRPr>
            </a:p>
          </p:txBody>
        </p:sp>
        <p:sp>
          <p:nvSpPr>
            <p:cNvPr id="49" name="Oval 48"/>
            <p:cNvSpPr/>
            <p:nvPr/>
          </p:nvSpPr>
          <p:spPr>
            <a:xfrm>
              <a:off x="4544662" y="3488788"/>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50" name="Straight Arrow Connector 49"/>
            <p:cNvCxnSpPr>
              <a:stCxn id="49" idx="2"/>
              <a:endCxn id="51" idx="3"/>
            </p:cNvCxnSpPr>
            <p:nvPr/>
          </p:nvCxnSpPr>
          <p:spPr>
            <a:xfrm flipH="1">
              <a:off x="4348541" y="3743405"/>
              <a:ext cx="196121" cy="690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18162" y="3610042"/>
              <a:ext cx="1530379" cy="404726"/>
            </a:xfrm>
            <a:prstGeom prst="rect">
              <a:avLst/>
            </a:prstGeom>
            <a:noFill/>
          </p:spPr>
          <p:txBody>
            <a:bodyPr wrap="square" rtlCol="0">
              <a:spAutoFit/>
            </a:bodyPr>
            <a:lstStyle/>
            <a:p>
              <a:pPr>
                <a:buClr>
                  <a:srgbClr val="001A58"/>
                </a:buClr>
              </a:pPr>
              <a:r>
                <a:rPr lang="nb-NO" sz="1015" dirty="0">
                  <a:solidFill>
                    <a:prstClr val="black"/>
                  </a:solidFill>
                </a:rPr>
                <a:t>Dette sjekkpunktet er komplett</a:t>
              </a:r>
              <a:endParaRPr lang="en-US" sz="1015" dirty="0">
                <a:solidFill>
                  <a:prstClr val="black"/>
                </a:solidFill>
              </a:endParaRPr>
            </a:p>
          </p:txBody>
        </p:sp>
        <p:sp>
          <p:nvSpPr>
            <p:cNvPr id="52" name="Oval 51"/>
            <p:cNvSpPr/>
            <p:nvPr/>
          </p:nvSpPr>
          <p:spPr>
            <a:xfrm>
              <a:off x="7626989" y="2566195"/>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53" name="Straight Arrow Connector 52"/>
            <p:cNvCxnSpPr>
              <a:stCxn id="52" idx="6"/>
              <a:endCxn id="54" idx="1"/>
            </p:cNvCxnSpPr>
            <p:nvPr/>
          </p:nvCxnSpPr>
          <p:spPr>
            <a:xfrm>
              <a:off x="8169405" y="2820813"/>
              <a:ext cx="141108" cy="18036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10513" y="2798816"/>
              <a:ext cx="974674" cy="404726"/>
            </a:xfrm>
            <a:prstGeom prst="rect">
              <a:avLst/>
            </a:prstGeom>
            <a:noFill/>
          </p:spPr>
          <p:txBody>
            <a:bodyPr wrap="square" rtlCol="0">
              <a:spAutoFit/>
            </a:bodyPr>
            <a:lstStyle/>
            <a:p>
              <a:pPr>
                <a:buClr>
                  <a:srgbClr val="001A58"/>
                </a:buClr>
              </a:pPr>
              <a:r>
                <a:rPr lang="nb-NO" sz="1015" dirty="0">
                  <a:solidFill>
                    <a:prstClr val="black"/>
                  </a:solidFill>
                </a:rPr>
                <a:t>Fristen nærmer seg</a:t>
              </a:r>
              <a:endParaRPr lang="en-US" sz="1015" dirty="0">
                <a:solidFill>
                  <a:prstClr val="black"/>
                </a:solidFill>
              </a:endParaRPr>
            </a:p>
          </p:txBody>
        </p:sp>
        <p:sp>
          <p:nvSpPr>
            <p:cNvPr id="55" name="Oval 54"/>
            <p:cNvSpPr/>
            <p:nvPr/>
          </p:nvSpPr>
          <p:spPr>
            <a:xfrm>
              <a:off x="7625166" y="3430334"/>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56" name="Straight Arrow Connector 55"/>
            <p:cNvCxnSpPr>
              <a:stCxn id="55" idx="6"/>
              <a:endCxn id="57" idx="1"/>
            </p:cNvCxnSpPr>
            <p:nvPr/>
          </p:nvCxnSpPr>
          <p:spPr>
            <a:xfrm>
              <a:off x="8167583" y="3684951"/>
              <a:ext cx="142931" cy="16095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10514" y="3643546"/>
              <a:ext cx="775535" cy="404726"/>
            </a:xfrm>
            <a:prstGeom prst="rect">
              <a:avLst/>
            </a:prstGeom>
            <a:noFill/>
          </p:spPr>
          <p:txBody>
            <a:bodyPr wrap="square" rtlCol="0">
              <a:spAutoFit/>
            </a:bodyPr>
            <a:lstStyle/>
            <a:p>
              <a:pPr>
                <a:buClr>
                  <a:srgbClr val="001A58"/>
                </a:buClr>
              </a:pPr>
              <a:r>
                <a:rPr lang="nb-NO" sz="1015" dirty="0">
                  <a:solidFill>
                    <a:prstClr val="black"/>
                  </a:solidFill>
                </a:rPr>
                <a:t>Fristen har gått ut</a:t>
              </a:r>
              <a:endParaRPr lang="en-US" sz="1015" dirty="0">
                <a:solidFill>
                  <a:prstClr val="black"/>
                </a:solidFill>
              </a:endParaRPr>
            </a:p>
          </p:txBody>
        </p:sp>
        <p:sp>
          <p:nvSpPr>
            <p:cNvPr id="59" name="Oval 58"/>
            <p:cNvSpPr/>
            <p:nvPr/>
          </p:nvSpPr>
          <p:spPr>
            <a:xfrm>
              <a:off x="7636128" y="1906680"/>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60" name="Straight Arrow Connector 59"/>
            <p:cNvCxnSpPr>
              <a:stCxn id="59" idx="6"/>
              <a:endCxn id="61" idx="1"/>
            </p:cNvCxnSpPr>
            <p:nvPr/>
          </p:nvCxnSpPr>
          <p:spPr>
            <a:xfrm flipV="1">
              <a:off x="8178545" y="2160445"/>
              <a:ext cx="131967" cy="85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310511" y="1645688"/>
              <a:ext cx="870698" cy="1029513"/>
            </a:xfrm>
            <a:prstGeom prst="rect">
              <a:avLst/>
            </a:prstGeom>
            <a:noFill/>
          </p:spPr>
          <p:txBody>
            <a:bodyPr wrap="square" rtlCol="0">
              <a:spAutoFit/>
            </a:bodyPr>
            <a:lstStyle/>
            <a:p>
              <a:pPr>
                <a:buClr>
                  <a:srgbClr val="001A58"/>
                </a:buClr>
              </a:pPr>
              <a:r>
                <a:rPr lang="nb-NO" sz="1015" dirty="0">
                  <a:solidFill>
                    <a:prstClr val="black"/>
                  </a:solidFill>
                </a:rPr>
                <a:t>Når vedtaket for den enkelte aktiviteten er tatt vises dette visuelt</a:t>
              </a:r>
              <a:endParaRPr lang="en-US" sz="1015" dirty="0">
                <a:solidFill>
                  <a:prstClr val="black"/>
                </a:solidFill>
              </a:endParaRPr>
            </a:p>
          </p:txBody>
        </p:sp>
        <p:sp>
          <p:nvSpPr>
            <p:cNvPr id="62" name="Down Arrow 61"/>
            <p:cNvSpPr/>
            <p:nvPr/>
          </p:nvSpPr>
          <p:spPr>
            <a:xfrm rot="10800000">
              <a:off x="4700215" y="1621748"/>
              <a:ext cx="203260" cy="370319"/>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63" name="Down Arrow 62"/>
            <p:cNvSpPr/>
            <p:nvPr/>
          </p:nvSpPr>
          <p:spPr>
            <a:xfrm rot="10800000">
              <a:off x="7792240" y="1622977"/>
              <a:ext cx="203260" cy="370319"/>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67" name="Down Arrow 66"/>
            <p:cNvSpPr/>
            <p:nvPr/>
          </p:nvSpPr>
          <p:spPr>
            <a:xfrm rot="10800000">
              <a:off x="5897764" y="1630316"/>
              <a:ext cx="203260" cy="370319"/>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68" name="Rectangle 67"/>
            <p:cNvSpPr/>
            <p:nvPr/>
          </p:nvSpPr>
          <p:spPr>
            <a:xfrm>
              <a:off x="5936933" y="2406316"/>
              <a:ext cx="181242" cy="16489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69" name="Rectangle 68"/>
            <p:cNvSpPr/>
            <p:nvPr/>
          </p:nvSpPr>
          <p:spPr>
            <a:xfrm>
              <a:off x="5936933" y="2715805"/>
              <a:ext cx="181242" cy="16489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0" name="Rectangle 69"/>
            <p:cNvSpPr/>
            <p:nvPr/>
          </p:nvSpPr>
          <p:spPr>
            <a:xfrm>
              <a:off x="5936933" y="3025294"/>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1" name="Rectangle 70"/>
            <p:cNvSpPr/>
            <p:nvPr/>
          </p:nvSpPr>
          <p:spPr>
            <a:xfrm>
              <a:off x="5936933" y="3334783"/>
              <a:ext cx="181242" cy="16489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2" name="Rectangle 71"/>
            <p:cNvSpPr/>
            <p:nvPr/>
          </p:nvSpPr>
          <p:spPr>
            <a:xfrm>
              <a:off x="5936933" y="3644273"/>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3" name="Rectangle 72"/>
            <p:cNvSpPr/>
            <p:nvPr/>
          </p:nvSpPr>
          <p:spPr>
            <a:xfrm>
              <a:off x="5936933" y="3953762"/>
              <a:ext cx="181242" cy="16489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4" name="Rectangle 73"/>
            <p:cNvSpPr/>
            <p:nvPr/>
          </p:nvSpPr>
          <p:spPr>
            <a:xfrm>
              <a:off x="5936933" y="4263251"/>
              <a:ext cx="181242" cy="16489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5" name="Rectangle 74"/>
            <p:cNvSpPr/>
            <p:nvPr/>
          </p:nvSpPr>
          <p:spPr>
            <a:xfrm>
              <a:off x="5936933" y="4572740"/>
              <a:ext cx="181242" cy="16489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6" name="Rectangle 75"/>
            <p:cNvSpPr/>
            <p:nvPr/>
          </p:nvSpPr>
          <p:spPr>
            <a:xfrm>
              <a:off x="5936933" y="4882230"/>
              <a:ext cx="181242" cy="16489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7" name="Rectangle 76"/>
            <p:cNvSpPr/>
            <p:nvPr/>
          </p:nvSpPr>
          <p:spPr>
            <a:xfrm>
              <a:off x="5944325" y="5191719"/>
              <a:ext cx="181242" cy="16489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1" name="Oval 80"/>
            <p:cNvSpPr/>
            <p:nvPr/>
          </p:nvSpPr>
          <p:spPr>
            <a:xfrm>
              <a:off x="5743271" y="2268307"/>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82" name="Straight Arrow Connector 81"/>
            <p:cNvCxnSpPr>
              <a:stCxn id="81" idx="6"/>
            </p:cNvCxnSpPr>
            <p:nvPr/>
          </p:nvCxnSpPr>
          <p:spPr>
            <a:xfrm flipV="1">
              <a:off x="6285687" y="2504678"/>
              <a:ext cx="129142" cy="1824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414830" y="2289467"/>
              <a:ext cx="1065036" cy="1029513"/>
            </a:xfrm>
            <a:prstGeom prst="rect">
              <a:avLst/>
            </a:prstGeom>
            <a:noFill/>
          </p:spPr>
          <p:txBody>
            <a:bodyPr wrap="square" rtlCol="0">
              <a:spAutoFit/>
            </a:bodyPr>
            <a:lstStyle/>
            <a:p>
              <a:pPr>
                <a:buClr>
                  <a:srgbClr val="001A58"/>
                </a:buClr>
              </a:pPr>
              <a:r>
                <a:rPr lang="nb-NO" sz="1015" dirty="0">
                  <a:solidFill>
                    <a:prstClr val="black"/>
                  </a:solidFill>
                </a:rPr>
                <a:t>Dette sjekkpunktet er under behandling og internfristen har gått ut</a:t>
              </a:r>
              <a:endParaRPr lang="en-US" sz="1015" dirty="0">
                <a:solidFill>
                  <a:prstClr val="black"/>
                </a:solidFill>
              </a:endParaRPr>
            </a:p>
          </p:txBody>
        </p:sp>
        <p:sp>
          <p:nvSpPr>
            <p:cNvPr id="84" name="Oval 83"/>
            <p:cNvSpPr/>
            <p:nvPr/>
          </p:nvSpPr>
          <p:spPr>
            <a:xfrm>
              <a:off x="5753189" y="1932857"/>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85" name="Straight Arrow Connector 84"/>
            <p:cNvCxnSpPr>
              <a:stCxn id="84" idx="7"/>
              <a:endCxn id="86" idx="1"/>
            </p:cNvCxnSpPr>
            <p:nvPr/>
          </p:nvCxnSpPr>
          <p:spPr>
            <a:xfrm flipV="1">
              <a:off x="6216171" y="1874293"/>
              <a:ext cx="198659" cy="133141"/>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414830" y="1593831"/>
              <a:ext cx="994289" cy="560923"/>
            </a:xfrm>
            <a:prstGeom prst="rect">
              <a:avLst/>
            </a:prstGeom>
            <a:noFill/>
          </p:spPr>
          <p:txBody>
            <a:bodyPr wrap="square" rtlCol="0">
              <a:spAutoFit/>
            </a:bodyPr>
            <a:lstStyle/>
            <a:p>
              <a:pPr>
                <a:buClr>
                  <a:srgbClr val="001A58"/>
                </a:buClr>
              </a:pPr>
              <a:r>
                <a:rPr lang="nb-NO" sz="1015" dirty="0">
                  <a:solidFill>
                    <a:prstClr val="black"/>
                  </a:solidFill>
                </a:rPr>
                <a:t>Dette </a:t>
              </a:r>
              <a:r>
                <a:rPr lang="nb-NO" sz="1015" dirty="0" err="1">
                  <a:solidFill>
                    <a:prstClr val="black"/>
                  </a:solidFill>
                </a:rPr>
                <a:t>sjekkpkt</a:t>
              </a:r>
              <a:r>
                <a:rPr lang="nb-NO" sz="1015" dirty="0">
                  <a:solidFill>
                    <a:prstClr val="black"/>
                  </a:solidFill>
                </a:rPr>
                <a:t> er ferdig behandlet</a:t>
              </a:r>
              <a:endParaRPr lang="en-US" sz="1015" dirty="0">
                <a:solidFill>
                  <a:prstClr val="black"/>
                </a:solidFill>
              </a:endParaRPr>
            </a:p>
          </p:txBody>
        </p:sp>
        <p:sp>
          <p:nvSpPr>
            <p:cNvPr id="87" name="Oval 86"/>
            <p:cNvSpPr/>
            <p:nvPr/>
          </p:nvSpPr>
          <p:spPr>
            <a:xfrm>
              <a:off x="5755112" y="4391200"/>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88" name="Straight Arrow Connector 87"/>
            <p:cNvCxnSpPr>
              <a:stCxn id="87" idx="6"/>
            </p:cNvCxnSpPr>
            <p:nvPr/>
          </p:nvCxnSpPr>
          <p:spPr>
            <a:xfrm>
              <a:off x="6297529" y="4645818"/>
              <a:ext cx="229074" cy="39921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414830" y="4993913"/>
              <a:ext cx="1416206" cy="873316"/>
            </a:xfrm>
            <a:prstGeom prst="rect">
              <a:avLst/>
            </a:prstGeom>
            <a:noFill/>
          </p:spPr>
          <p:txBody>
            <a:bodyPr wrap="square" rtlCol="0">
              <a:spAutoFit/>
            </a:bodyPr>
            <a:lstStyle/>
            <a:p>
              <a:pPr>
                <a:buClr>
                  <a:srgbClr val="001A58"/>
                </a:buClr>
              </a:pPr>
              <a:r>
                <a:rPr lang="nb-NO" sz="1015" dirty="0">
                  <a:solidFill>
                    <a:prstClr val="black"/>
                  </a:solidFill>
                </a:rPr>
                <a:t>Dette sjekkpunktet er sendt ut til høring, Venter på svar. Internfristen har ikke gått ut.</a:t>
              </a:r>
              <a:endParaRPr lang="en-US" sz="1015" dirty="0">
                <a:solidFill>
                  <a:prstClr val="black"/>
                </a:solidFill>
              </a:endParaRPr>
            </a:p>
          </p:txBody>
        </p:sp>
        <p:sp>
          <p:nvSpPr>
            <p:cNvPr id="90" name="Rectangle 89"/>
            <p:cNvSpPr/>
            <p:nvPr/>
          </p:nvSpPr>
          <p:spPr>
            <a:xfrm>
              <a:off x="5936933" y="2084228"/>
              <a:ext cx="181242" cy="16489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91" name="Oval 90"/>
            <p:cNvSpPr/>
            <p:nvPr/>
          </p:nvSpPr>
          <p:spPr>
            <a:xfrm>
              <a:off x="4534161" y="3125538"/>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92" name="Straight Arrow Connector 91"/>
            <p:cNvCxnSpPr>
              <a:stCxn id="91" idx="2"/>
              <a:endCxn id="93" idx="3"/>
            </p:cNvCxnSpPr>
            <p:nvPr/>
          </p:nvCxnSpPr>
          <p:spPr>
            <a:xfrm flipH="1" flipV="1">
              <a:off x="4348540" y="3302203"/>
              <a:ext cx="185620" cy="7795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818162" y="3099839"/>
              <a:ext cx="1530379" cy="404726"/>
            </a:xfrm>
            <a:prstGeom prst="rect">
              <a:avLst/>
            </a:prstGeom>
            <a:noFill/>
          </p:spPr>
          <p:txBody>
            <a:bodyPr wrap="square" rtlCol="0">
              <a:spAutoFit/>
            </a:bodyPr>
            <a:lstStyle/>
            <a:p>
              <a:pPr>
                <a:buClr>
                  <a:srgbClr val="001A58"/>
                </a:buClr>
              </a:pPr>
              <a:r>
                <a:rPr lang="nb-NO" sz="1015" dirty="0">
                  <a:solidFill>
                    <a:prstClr val="black"/>
                  </a:solidFill>
                </a:rPr>
                <a:t>Dette sjekkpunktet er ikke påbegynt enda</a:t>
              </a:r>
              <a:endParaRPr lang="en-US" sz="1015" dirty="0">
                <a:solidFill>
                  <a:prstClr val="black"/>
                </a:solidFill>
              </a:endParaRPr>
            </a:p>
          </p:txBody>
        </p:sp>
        <p:sp>
          <p:nvSpPr>
            <p:cNvPr id="94" name="Oval 93"/>
            <p:cNvSpPr/>
            <p:nvPr/>
          </p:nvSpPr>
          <p:spPr>
            <a:xfrm>
              <a:off x="4536258" y="2522924"/>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95" name="Straight Arrow Connector 94"/>
            <p:cNvCxnSpPr>
              <a:stCxn id="94" idx="2"/>
              <a:endCxn id="96" idx="3"/>
            </p:cNvCxnSpPr>
            <p:nvPr/>
          </p:nvCxnSpPr>
          <p:spPr>
            <a:xfrm flipH="1" flipV="1">
              <a:off x="4350637" y="2699589"/>
              <a:ext cx="185620" cy="7795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820259" y="2497225"/>
              <a:ext cx="1530379" cy="404726"/>
            </a:xfrm>
            <a:prstGeom prst="rect">
              <a:avLst/>
            </a:prstGeom>
            <a:noFill/>
          </p:spPr>
          <p:txBody>
            <a:bodyPr wrap="square" rtlCol="0">
              <a:spAutoFit/>
            </a:bodyPr>
            <a:lstStyle/>
            <a:p>
              <a:pPr>
                <a:buClr>
                  <a:srgbClr val="001A58"/>
                </a:buClr>
              </a:pPr>
              <a:r>
                <a:rPr lang="nb-NO" sz="1015" dirty="0">
                  <a:solidFill>
                    <a:prstClr val="black"/>
                  </a:solidFill>
                </a:rPr>
                <a:t>Dette sjekkpunktet er under arbeid</a:t>
              </a:r>
              <a:endParaRPr lang="en-US" sz="1015" dirty="0">
                <a:solidFill>
                  <a:prstClr val="black"/>
                </a:solidFill>
              </a:endParaRPr>
            </a:p>
          </p:txBody>
        </p:sp>
        <p:sp>
          <p:nvSpPr>
            <p:cNvPr id="97" name="Rectangle 96"/>
            <p:cNvSpPr/>
            <p:nvPr/>
          </p:nvSpPr>
          <p:spPr>
            <a:xfrm>
              <a:off x="3713511" y="982741"/>
              <a:ext cx="6044712" cy="13857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98" name="5-Point Star 97"/>
            <p:cNvSpPr/>
            <p:nvPr/>
          </p:nvSpPr>
          <p:spPr>
            <a:xfrm>
              <a:off x="3522247" y="453477"/>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99" name="Straight Connector 98"/>
            <p:cNvCxnSpPr/>
            <p:nvPr/>
          </p:nvCxnSpPr>
          <p:spPr>
            <a:xfrm>
              <a:off x="3698616" y="887671"/>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3217395" y="711000"/>
              <a:ext cx="938077" cy="234360"/>
            </a:xfrm>
            <a:prstGeom prst="rect">
              <a:avLst/>
            </a:prstGeom>
            <a:noFill/>
          </p:spPr>
          <p:txBody>
            <a:bodyPr wrap="none" rtlCol="0">
              <a:spAutoFit/>
            </a:bodyPr>
            <a:lstStyle/>
            <a:p>
              <a:pPr>
                <a:buClr>
                  <a:srgbClr val="001A58"/>
                </a:buClr>
              </a:pPr>
              <a:r>
                <a:rPr lang="nb-NO" sz="923" dirty="0">
                  <a:solidFill>
                    <a:prstClr val="black"/>
                  </a:solidFill>
                </a:rPr>
                <a:t>Søknad mottatt</a:t>
              </a:r>
              <a:endParaRPr lang="en-US" sz="923" dirty="0">
                <a:solidFill>
                  <a:prstClr val="black"/>
                </a:solidFill>
              </a:endParaRPr>
            </a:p>
          </p:txBody>
        </p:sp>
        <p:sp>
          <p:nvSpPr>
            <p:cNvPr id="101" name="5-Point Star 100"/>
            <p:cNvSpPr/>
            <p:nvPr/>
          </p:nvSpPr>
          <p:spPr>
            <a:xfrm>
              <a:off x="4634616" y="456743"/>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02" name="Straight Connector 101"/>
            <p:cNvCxnSpPr/>
            <p:nvPr/>
          </p:nvCxnSpPr>
          <p:spPr>
            <a:xfrm>
              <a:off x="4810986" y="890936"/>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286854" y="714266"/>
              <a:ext cx="1005403" cy="234360"/>
            </a:xfrm>
            <a:prstGeom prst="rect">
              <a:avLst/>
            </a:prstGeom>
            <a:noFill/>
          </p:spPr>
          <p:txBody>
            <a:bodyPr wrap="none" rtlCol="0">
              <a:spAutoFit/>
            </a:bodyPr>
            <a:lstStyle/>
            <a:p>
              <a:pPr>
                <a:buClr>
                  <a:srgbClr val="001A58"/>
                </a:buClr>
              </a:pPr>
              <a:r>
                <a:rPr lang="nb-NO" sz="923" dirty="0">
                  <a:solidFill>
                    <a:prstClr val="black"/>
                  </a:solidFill>
                </a:rPr>
                <a:t>Søknad komplett</a:t>
              </a:r>
              <a:endParaRPr lang="en-US" sz="923" dirty="0">
                <a:solidFill>
                  <a:prstClr val="black"/>
                </a:solidFill>
              </a:endParaRPr>
            </a:p>
          </p:txBody>
        </p:sp>
        <p:sp>
          <p:nvSpPr>
            <p:cNvPr id="104" name="5-Point Star 103"/>
            <p:cNvSpPr/>
            <p:nvPr/>
          </p:nvSpPr>
          <p:spPr>
            <a:xfrm>
              <a:off x="5835322" y="450193"/>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05" name="Straight Connector 104"/>
            <p:cNvCxnSpPr/>
            <p:nvPr/>
          </p:nvCxnSpPr>
          <p:spPr>
            <a:xfrm>
              <a:off x="6011691" y="884387"/>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502359" y="707717"/>
              <a:ext cx="986167" cy="234360"/>
            </a:xfrm>
            <a:prstGeom prst="rect">
              <a:avLst/>
            </a:prstGeom>
            <a:noFill/>
          </p:spPr>
          <p:txBody>
            <a:bodyPr wrap="none" rtlCol="0">
              <a:spAutoFit/>
            </a:bodyPr>
            <a:lstStyle/>
            <a:p>
              <a:pPr>
                <a:buClr>
                  <a:srgbClr val="001A58"/>
                </a:buClr>
              </a:pPr>
              <a:r>
                <a:rPr lang="nb-NO" sz="923" dirty="0">
                  <a:solidFill>
                    <a:prstClr val="black"/>
                  </a:solidFill>
                </a:rPr>
                <a:t>(</a:t>
              </a:r>
              <a:r>
                <a:rPr lang="nb-NO" sz="923" dirty="0" err="1">
                  <a:solidFill>
                    <a:prstClr val="black"/>
                  </a:solidFill>
                </a:rPr>
                <a:t>evt</a:t>
              </a:r>
              <a:r>
                <a:rPr lang="nb-NO" sz="923" dirty="0">
                  <a:solidFill>
                    <a:prstClr val="black"/>
                  </a:solidFill>
                </a:rPr>
                <a:t> høringsfrist)</a:t>
              </a:r>
              <a:endParaRPr lang="en-US" sz="923" dirty="0">
                <a:solidFill>
                  <a:prstClr val="black"/>
                </a:solidFill>
              </a:endParaRPr>
            </a:p>
          </p:txBody>
        </p:sp>
        <p:sp>
          <p:nvSpPr>
            <p:cNvPr id="107" name="5-Point Star 106"/>
            <p:cNvSpPr/>
            <p:nvPr/>
          </p:nvSpPr>
          <p:spPr>
            <a:xfrm>
              <a:off x="7684247" y="453459"/>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08" name="Straight Connector 107"/>
            <p:cNvCxnSpPr/>
            <p:nvPr/>
          </p:nvCxnSpPr>
          <p:spPr>
            <a:xfrm>
              <a:off x="7860617" y="887653"/>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595431" y="710983"/>
              <a:ext cx="524503" cy="234360"/>
            </a:xfrm>
            <a:prstGeom prst="rect">
              <a:avLst/>
            </a:prstGeom>
            <a:noFill/>
          </p:spPr>
          <p:txBody>
            <a:bodyPr wrap="none" rtlCol="0">
              <a:spAutoFit/>
            </a:bodyPr>
            <a:lstStyle/>
            <a:p>
              <a:pPr>
                <a:buClr>
                  <a:srgbClr val="001A58"/>
                </a:buClr>
              </a:pPr>
              <a:r>
                <a:rPr lang="nb-NO" sz="923" dirty="0">
                  <a:solidFill>
                    <a:prstClr val="black"/>
                  </a:solidFill>
                </a:rPr>
                <a:t>Vedtak</a:t>
              </a:r>
              <a:endParaRPr lang="en-US" sz="923" dirty="0">
                <a:solidFill>
                  <a:prstClr val="black"/>
                </a:solidFill>
              </a:endParaRPr>
            </a:p>
          </p:txBody>
        </p:sp>
        <p:sp>
          <p:nvSpPr>
            <p:cNvPr id="110" name="5-Point Star 109"/>
            <p:cNvSpPr/>
            <p:nvPr/>
          </p:nvSpPr>
          <p:spPr>
            <a:xfrm>
              <a:off x="8390507" y="453459"/>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11" name="Straight Connector 110"/>
            <p:cNvCxnSpPr/>
            <p:nvPr/>
          </p:nvCxnSpPr>
          <p:spPr>
            <a:xfrm>
              <a:off x="8566877" y="887653"/>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238807" y="710983"/>
              <a:ext cx="636713" cy="234360"/>
            </a:xfrm>
            <a:prstGeom prst="rect">
              <a:avLst/>
            </a:prstGeom>
            <a:noFill/>
          </p:spPr>
          <p:txBody>
            <a:bodyPr wrap="none" rtlCol="0">
              <a:spAutoFit/>
            </a:bodyPr>
            <a:lstStyle/>
            <a:p>
              <a:pPr>
                <a:buClr>
                  <a:srgbClr val="001A58"/>
                </a:buClr>
              </a:pPr>
              <a:r>
                <a:rPr lang="nb-NO" sz="923" dirty="0">
                  <a:solidFill>
                    <a:prstClr val="black"/>
                  </a:solidFill>
                </a:rPr>
                <a:t>Klagefrist</a:t>
              </a:r>
              <a:endParaRPr lang="en-US" sz="923" dirty="0">
                <a:solidFill>
                  <a:prstClr val="black"/>
                </a:solidFill>
              </a:endParaRPr>
            </a:p>
          </p:txBody>
        </p:sp>
        <p:sp>
          <p:nvSpPr>
            <p:cNvPr id="113" name="TextBox 112"/>
            <p:cNvSpPr txBox="1"/>
            <p:nvPr/>
          </p:nvSpPr>
          <p:spPr>
            <a:xfrm>
              <a:off x="9322419" y="714248"/>
              <a:ext cx="801823" cy="234360"/>
            </a:xfrm>
            <a:prstGeom prst="rect">
              <a:avLst/>
            </a:prstGeom>
            <a:noFill/>
          </p:spPr>
          <p:txBody>
            <a:bodyPr wrap="none" rtlCol="0">
              <a:spAutoFit/>
            </a:bodyPr>
            <a:lstStyle/>
            <a:p>
              <a:pPr>
                <a:buClr>
                  <a:srgbClr val="001A58"/>
                </a:buClr>
              </a:pPr>
              <a:r>
                <a:rPr lang="nb-NO" sz="923" dirty="0">
                  <a:solidFill>
                    <a:prstClr val="black"/>
                  </a:solidFill>
                </a:rPr>
                <a:t>Sak avsluttet</a:t>
              </a:r>
              <a:endParaRPr lang="en-US" sz="923" dirty="0">
                <a:solidFill>
                  <a:prstClr val="black"/>
                </a:solidFill>
              </a:endParaRPr>
            </a:p>
          </p:txBody>
        </p:sp>
        <p:sp>
          <p:nvSpPr>
            <p:cNvPr id="114" name="TextBox 113"/>
            <p:cNvSpPr txBox="1"/>
            <p:nvPr/>
          </p:nvSpPr>
          <p:spPr>
            <a:xfrm>
              <a:off x="3530902" y="1090505"/>
              <a:ext cx="1377300" cy="376385"/>
            </a:xfrm>
            <a:prstGeom prst="rect">
              <a:avLst/>
            </a:prstGeom>
            <a:noFill/>
          </p:spPr>
          <p:txBody>
            <a:bodyPr wrap="none" rtlCol="0">
              <a:spAutoFit/>
            </a:bodyPr>
            <a:lstStyle/>
            <a:p>
              <a:pPr>
                <a:buClr>
                  <a:srgbClr val="001A58"/>
                </a:buClr>
              </a:pPr>
              <a:r>
                <a:rPr lang="nb-NO" sz="923" i="1" dirty="0">
                  <a:solidFill>
                    <a:prstClr val="black"/>
                  </a:solidFill>
                </a:rPr>
                <a:t>Vurdering og </a:t>
              </a:r>
            </a:p>
            <a:p>
              <a:pPr>
                <a:buClr>
                  <a:srgbClr val="001A58"/>
                </a:buClr>
              </a:pPr>
              <a:r>
                <a:rPr lang="nb-NO" sz="923" i="1" dirty="0">
                  <a:solidFill>
                    <a:prstClr val="black"/>
                  </a:solidFill>
                </a:rPr>
                <a:t>komplettering av søknad</a:t>
              </a:r>
              <a:endParaRPr lang="en-US" sz="923" i="1" dirty="0">
                <a:solidFill>
                  <a:prstClr val="black"/>
                </a:solidFill>
              </a:endParaRPr>
            </a:p>
          </p:txBody>
        </p:sp>
        <p:sp>
          <p:nvSpPr>
            <p:cNvPr id="115" name="TextBox 114"/>
            <p:cNvSpPr txBox="1"/>
            <p:nvPr/>
          </p:nvSpPr>
          <p:spPr>
            <a:xfrm>
              <a:off x="4909250" y="1097054"/>
              <a:ext cx="936475" cy="234360"/>
            </a:xfrm>
            <a:prstGeom prst="rect">
              <a:avLst/>
            </a:prstGeom>
            <a:noFill/>
          </p:spPr>
          <p:txBody>
            <a:bodyPr wrap="none" rtlCol="0">
              <a:spAutoFit/>
            </a:bodyPr>
            <a:lstStyle/>
            <a:p>
              <a:pPr>
                <a:buClr>
                  <a:srgbClr val="001A58"/>
                </a:buClr>
              </a:pPr>
              <a:r>
                <a:rPr lang="nb-NO" sz="923" i="1" dirty="0">
                  <a:solidFill>
                    <a:prstClr val="black"/>
                  </a:solidFill>
                </a:rPr>
                <a:t>Saksbehandling</a:t>
              </a:r>
              <a:endParaRPr lang="en-US" sz="923" i="1" dirty="0">
                <a:solidFill>
                  <a:prstClr val="black"/>
                </a:solidFill>
              </a:endParaRPr>
            </a:p>
          </p:txBody>
        </p:sp>
        <p:sp>
          <p:nvSpPr>
            <p:cNvPr id="116" name="TextBox 115"/>
            <p:cNvSpPr txBox="1"/>
            <p:nvPr/>
          </p:nvSpPr>
          <p:spPr>
            <a:xfrm>
              <a:off x="6034339" y="1090505"/>
              <a:ext cx="1141659" cy="376385"/>
            </a:xfrm>
            <a:prstGeom prst="rect">
              <a:avLst/>
            </a:prstGeom>
            <a:noFill/>
          </p:spPr>
          <p:txBody>
            <a:bodyPr wrap="none" rtlCol="0">
              <a:spAutoFit/>
            </a:bodyPr>
            <a:lstStyle/>
            <a:p>
              <a:pPr>
                <a:buClr>
                  <a:srgbClr val="001A58"/>
                </a:buClr>
              </a:pPr>
              <a:r>
                <a:rPr lang="nb-NO" sz="923" i="1" dirty="0">
                  <a:solidFill>
                    <a:prstClr val="black"/>
                  </a:solidFill>
                </a:rPr>
                <a:t>(</a:t>
              </a:r>
              <a:r>
                <a:rPr lang="nb-NO" sz="923" i="1" dirty="0" err="1">
                  <a:solidFill>
                    <a:prstClr val="black"/>
                  </a:solidFill>
                </a:rPr>
                <a:t>evt</a:t>
              </a:r>
              <a:r>
                <a:rPr lang="nb-NO" sz="923" i="1" dirty="0">
                  <a:solidFill>
                    <a:prstClr val="black"/>
                  </a:solidFill>
                </a:rPr>
                <a:t> saksbehandling</a:t>
              </a:r>
            </a:p>
            <a:p>
              <a:pPr>
                <a:buClr>
                  <a:srgbClr val="001A58"/>
                </a:buClr>
              </a:pPr>
              <a:r>
                <a:rPr lang="nb-NO" sz="923" i="1" dirty="0">
                  <a:solidFill>
                    <a:prstClr val="black"/>
                  </a:solidFill>
                </a:rPr>
                <a:t>etter høring)</a:t>
              </a:r>
              <a:endParaRPr lang="en-US" sz="923" i="1" dirty="0">
                <a:solidFill>
                  <a:prstClr val="black"/>
                </a:solidFill>
              </a:endParaRPr>
            </a:p>
          </p:txBody>
        </p:sp>
        <p:sp>
          <p:nvSpPr>
            <p:cNvPr id="117" name="TextBox 116"/>
            <p:cNvSpPr txBox="1"/>
            <p:nvPr/>
          </p:nvSpPr>
          <p:spPr>
            <a:xfrm>
              <a:off x="7845944" y="1090505"/>
              <a:ext cx="737702" cy="376385"/>
            </a:xfrm>
            <a:prstGeom prst="rect">
              <a:avLst/>
            </a:prstGeom>
            <a:noFill/>
          </p:spPr>
          <p:txBody>
            <a:bodyPr wrap="none" rtlCol="0">
              <a:spAutoFit/>
            </a:bodyPr>
            <a:lstStyle/>
            <a:p>
              <a:pPr>
                <a:buClr>
                  <a:srgbClr val="001A58"/>
                </a:buClr>
              </a:pPr>
              <a:r>
                <a:rPr lang="nb-NO" sz="923" i="1" dirty="0">
                  <a:solidFill>
                    <a:prstClr val="black"/>
                  </a:solidFill>
                </a:rPr>
                <a:t>Utsendelse </a:t>
              </a:r>
            </a:p>
            <a:p>
              <a:pPr>
                <a:buClr>
                  <a:srgbClr val="001A58"/>
                </a:buClr>
              </a:pPr>
              <a:r>
                <a:rPr lang="nb-NO" sz="923" i="1" dirty="0">
                  <a:solidFill>
                    <a:prstClr val="black"/>
                  </a:solidFill>
                </a:rPr>
                <a:t>av vedtak</a:t>
              </a:r>
              <a:endParaRPr lang="en-US" sz="923" i="1" dirty="0">
                <a:solidFill>
                  <a:prstClr val="black"/>
                </a:solidFill>
              </a:endParaRPr>
            </a:p>
          </p:txBody>
        </p:sp>
        <p:sp>
          <p:nvSpPr>
            <p:cNvPr id="118" name="TextBox 117"/>
            <p:cNvSpPr txBox="1"/>
            <p:nvPr/>
          </p:nvSpPr>
          <p:spPr>
            <a:xfrm>
              <a:off x="8632823" y="1090505"/>
              <a:ext cx="987771" cy="234360"/>
            </a:xfrm>
            <a:prstGeom prst="rect">
              <a:avLst/>
            </a:prstGeom>
            <a:noFill/>
          </p:spPr>
          <p:txBody>
            <a:bodyPr wrap="none" rtlCol="0">
              <a:spAutoFit/>
            </a:bodyPr>
            <a:lstStyle/>
            <a:p>
              <a:pPr>
                <a:buClr>
                  <a:srgbClr val="001A58"/>
                </a:buClr>
              </a:pPr>
              <a:r>
                <a:rPr lang="nb-NO" sz="923" i="1" dirty="0">
                  <a:solidFill>
                    <a:prstClr val="black"/>
                  </a:solidFill>
                </a:rPr>
                <a:t>Klagebehandling</a:t>
              </a:r>
              <a:endParaRPr lang="en-US" sz="923" i="1" dirty="0">
                <a:solidFill>
                  <a:prstClr val="black"/>
                </a:solidFill>
              </a:endParaRPr>
            </a:p>
          </p:txBody>
        </p:sp>
        <p:sp>
          <p:nvSpPr>
            <p:cNvPr id="119" name="Oval 118"/>
            <p:cNvSpPr/>
            <p:nvPr/>
          </p:nvSpPr>
          <p:spPr>
            <a:xfrm>
              <a:off x="5760377" y="3142331"/>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20" name="Straight Arrow Connector 119"/>
            <p:cNvCxnSpPr>
              <a:stCxn id="119" idx="5"/>
              <a:endCxn id="121" idx="1"/>
            </p:cNvCxnSpPr>
            <p:nvPr/>
          </p:nvCxnSpPr>
          <p:spPr>
            <a:xfrm>
              <a:off x="6223358" y="3576989"/>
              <a:ext cx="191472" cy="379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414831" y="3378416"/>
              <a:ext cx="1214349" cy="404726"/>
            </a:xfrm>
            <a:prstGeom prst="rect">
              <a:avLst/>
            </a:prstGeom>
            <a:noFill/>
          </p:spPr>
          <p:txBody>
            <a:bodyPr wrap="square" rtlCol="0">
              <a:spAutoFit/>
            </a:bodyPr>
            <a:lstStyle/>
            <a:p>
              <a:pPr>
                <a:buClr>
                  <a:srgbClr val="001A58"/>
                </a:buClr>
              </a:pPr>
              <a:r>
                <a:rPr lang="nb-NO" sz="1015" dirty="0">
                  <a:solidFill>
                    <a:prstClr val="black"/>
                  </a:solidFill>
                </a:rPr>
                <a:t>Dette sjekkpunktet er under arbeid</a:t>
              </a:r>
              <a:endParaRPr lang="en-US" sz="1015" dirty="0">
                <a:solidFill>
                  <a:prstClr val="black"/>
                </a:solidFill>
              </a:endParaRPr>
            </a:p>
          </p:txBody>
        </p:sp>
        <p:sp>
          <p:nvSpPr>
            <p:cNvPr id="128" name="Oval 127"/>
            <p:cNvSpPr/>
            <p:nvPr/>
          </p:nvSpPr>
          <p:spPr>
            <a:xfrm>
              <a:off x="5757209" y="4078343"/>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29" name="Straight Arrow Connector 128"/>
            <p:cNvCxnSpPr>
              <a:stCxn id="128" idx="7"/>
            </p:cNvCxnSpPr>
            <p:nvPr/>
          </p:nvCxnSpPr>
          <p:spPr>
            <a:xfrm flipV="1">
              <a:off x="6220192" y="4116558"/>
              <a:ext cx="194639" cy="3636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414830" y="3972976"/>
              <a:ext cx="1416206" cy="873316"/>
            </a:xfrm>
            <a:prstGeom prst="rect">
              <a:avLst/>
            </a:prstGeom>
            <a:noFill/>
          </p:spPr>
          <p:txBody>
            <a:bodyPr wrap="square" rtlCol="0">
              <a:spAutoFit/>
            </a:bodyPr>
            <a:lstStyle/>
            <a:p>
              <a:pPr>
                <a:buClr>
                  <a:srgbClr val="001A58"/>
                </a:buClr>
              </a:pPr>
              <a:r>
                <a:rPr lang="nb-NO" sz="1015" dirty="0">
                  <a:solidFill>
                    <a:prstClr val="black"/>
                  </a:solidFill>
                </a:rPr>
                <a:t>Dette sjekkpunktet er sendt ut til høring, Venter på svar. Internfristen har gått ut.</a:t>
              </a:r>
              <a:endParaRPr lang="en-US" sz="1015" dirty="0">
                <a:solidFill>
                  <a:prstClr val="black"/>
                </a:solidFill>
              </a:endParaRPr>
            </a:p>
          </p:txBody>
        </p:sp>
        <p:sp>
          <p:nvSpPr>
            <p:cNvPr id="136" name="Oval 135"/>
            <p:cNvSpPr/>
            <p:nvPr/>
          </p:nvSpPr>
          <p:spPr>
            <a:xfrm>
              <a:off x="5769808" y="4708251"/>
              <a:ext cx="542417" cy="5092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37" name="Straight Arrow Connector 136"/>
            <p:cNvCxnSpPr>
              <a:stCxn id="136" idx="3"/>
              <a:endCxn id="138" idx="0"/>
            </p:cNvCxnSpPr>
            <p:nvPr/>
          </p:nvCxnSpPr>
          <p:spPr>
            <a:xfrm flipH="1">
              <a:off x="5638864" y="5142909"/>
              <a:ext cx="210379" cy="28425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930760" y="5427168"/>
              <a:ext cx="1416206" cy="560923"/>
            </a:xfrm>
            <a:prstGeom prst="rect">
              <a:avLst/>
            </a:prstGeom>
            <a:noFill/>
          </p:spPr>
          <p:txBody>
            <a:bodyPr wrap="square" rtlCol="0">
              <a:spAutoFit/>
            </a:bodyPr>
            <a:lstStyle/>
            <a:p>
              <a:pPr>
                <a:buClr>
                  <a:srgbClr val="001A58"/>
                </a:buClr>
              </a:pPr>
              <a:r>
                <a:rPr lang="nb-NO" sz="1015" dirty="0">
                  <a:solidFill>
                    <a:prstClr val="black"/>
                  </a:solidFill>
                </a:rPr>
                <a:t>Dette sjekkpunktet er sendt ut til høring og svar er kommet, </a:t>
              </a:r>
              <a:endParaRPr lang="en-US" sz="1015" dirty="0">
                <a:solidFill>
                  <a:prstClr val="black"/>
                </a:solidFill>
              </a:endParaRPr>
            </a:p>
          </p:txBody>
        </p:sp>
      </p:grpSp>
    </p:spTree>
    <p:extLst>
      <p:ext uri="{BB962C8B-B14F-4D97-AF65-F5344CB8AC3E}">
        <p14:creationId xmlns:p14="http://schemas.microsoft.com/office/powerpoint/2010/main" val="363851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50226" y="502256"/>
            <a:ext cx="8229600" cy="548195"/>
          </a:xfrm>
        </p:spPr>
        <p:txBody>
          <a:bodyPr>
            <a:normAutofit fontScale="90000"/>
          </a:bodyPr>
          <a:lstStyle/>
          <a:p>
            <a:r>
              <a:rPr lang="nb-NO" dirty="0"/>
              <a:t>Kategorisering av prosessen</a:t>
            </a:r>
          </a:p>
        </p:txBody>
      </p:sp>
      <p:sp>
        <p:nvSpPr>
          <p:cNvPr id="3" name="Plassholder for innhold 2"/>
          <p:cNvSpPr>
            <a:spLocks noGrp="1"/>
          </p:cNvSpPr>
          <p:nvPr>
            <p:ph sz="quarter" idx="4294967295"/>
          </p:nvPr>
        </p:nvSpPr>
        <p:spPr>
          <a:xfrm>
            <a:off x="1981201" y="2082801"/>
            <a:ext cx="8229600" cy="3720104"/>
          </a:xfrm>
          <a:prstGeom prst="rect">
            <a:avLst/>
          </a:prstGeom>
        </p:spPr>
        <p:txBody>
          <a:bodyPr/>
          <a:lstStyle/>
          <a:p>
            <a:endParaRPr lang="nb-NO"/>
          </a:p>
        </p:txBody>
      </p:sp>
      <p:pic>
        <p:nvPicPr>
          <p:cNvPr id="8" name="Bilde 7"/>
          <p:cNvPicPr>
            <a:picLocks noChangeAspect="1"/>
          </p:cNvPicPr>
          <p:nvPr/>
        </p:nvPicPr>
        <p:blipFill>
          <a:blip r:embed="rId3"/>
          <a:stretch>
            <a:fillRect/>
          </a:stretch>
        </p:blipFill>
        <p:spPr>
          <a:xfrm>
            <a:off x="1524001" y="1272355"/>
            <a:ext cx="9144000" cy="4788569"/>
          </a:xfrm>
          <a:prstGeom prst="rect">
            <a:avLst/>
          </a:prstGeom>
        </p:spPr>
      </p:pic>
    </p:spTree>
    <p:extLst>
      <p:ext uri="{BB962C8B-B14F-4D97-AF65-F5344CB8AC3E}">
        <p14:creationId xmlns:p14="http://schemas.microsoft.com/office/powerpoint/2010/main" val="427384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7" name="Group 837"/>
          <p:cNvGrpSpPr/>
          <p:nvPr/>
        </p:nvGrpSpPr>
        <p:grpSpPr>
          <a:xfrm>
            <a:off x="1781747" y="1021019"/>
            <a:ext cx="8599212" cy="1381693"/>
            <a:chOff x="0" y="-15311"/>
            <a:chExt cx="9315811" cy="1496832"/>
          </a:xfrm>
        </p:grpSpPr>
        <p:grpSp>
          <p:nvGrpSpPr>
            <p:cNvPr id="824" name="Group 824"/>
            <p:cNvGrpSpPr/>
            <p:nvPr/>
          </p:nvGrpSpPr>
          <p:grpSpPr>
            <a:xfrm>
              <a:off x="0" y="195378"/>
              <a:ext cx="2218050" cy="1100449"/>
              <a:chOff x="0" y="0"/>
              <a:chExt cx="2218049" cy="1100448"/>
            </a:xfrm>
          </p:grpSpPr>
          <p:sp>
            <p:nvSpPr>
              <p:cNvPr id="822" name="Shape 822"/>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23" name="Shape 823"/>
              <p:cNvSpPr/>
              <p:nvPr/>
            </p:nvSpPr>
            <p:spPr>
              <a:xfrm>
                <a:off x="0" y="0"/>
                <a:ext cx="2218050" cy="1100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Arbeidsflaten til saksbehandler</a:t>
                </a:r>
              </a:p>
            </p:txBody>
          </p:sp>
        </p:grpSp>
        <p:grpSp>
          <p:nvGrpSpPr>
            <p:cNvPr id="827" name="Group 827"/>
            <p:cNvGrpSpPr/>
            <p:nvPr/>
          </p:nvGrpSpPr>
          <p:grpSpPr>
            <a:xfrm>
              <a:off x="1774439" y="-15311"/>
              <a:ext cx="2218052" cy="1496832"/>
              <a:chOff x="0" y="-15311"/>
              <a:chExt cx="2218050" cy="1496831"/>
            </a:xfrm>
          </p:grpSpPr>
          <p:sp>
            <p:nvSpPr>
              <p:cNvPr id="825" name="Shape 825"/>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26" name="Shape 826"/>
              <p:cNvSpPr/>
              <p:nvPr/>
            </p:nvSpPr>
            <p:spPr>
              <a:xfrm>
                <a:off x="0" y="-15311"/>
                <a:ext cx="2218050" cy="1496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Standardiserte saksbehandlings-prosesser og milepæler</a:t>
                </a:r>
              </a:p>
            </p:txBody>
          </p:sp>
        </p:grpSp>
        <p:grpSp>
          <p:nvGrpSpPr>
            <p:cNvPr id="830" name="Group 830"/>
            <p:cNvGrpSpPr/>
            <p:nvPr/>
          </p:nvGrpSpPr>
          <p:grpSpPr>
            <a:xfrm>
              <a:off x="3548880" y="81585"/>
              <a:ext cx="2218052" cy="1303040"/>
              <a:chOff x="0" y="-9854"/>
              <a:chExt cx="2218050" cy="1303038"/>
            </a:xfrm>
          </p:grpSpPr>
          <p:sp>
            <p:nvSpPr>
              <p:cNvPr id="828" name="Shape 828"/>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b="1"/>
                </a:pPr>
                <a:endParaRPr sz="1662" b="1">
                  <a:solidFill>
                    <a:prstClr val="black"/>
                  </a:solidFill>
                </a:endParaRPr>
              </a:p>
            </p:txBody>
          </p:sp>
          <p:sp>
            <p:nvSpPr>
              <p:cNvPr id="829" name="Shape 829"/>
              <p:cNvSpPr/>
              <p:nvPr/>
            </p:nvSpPr>
            <p:spPr>
              <a:xfrm>
                <a:off x="0" y="-9854"/>
                <a:ext cx="2218050" cy="13030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292" b="0" dirty="0" err="1">
                    <a:solidFill>
                      <a:prstClr val="black"/>
                    </a:solidFill>
                  </a:rPr>
                  <a:t>Løsriving</a:t>
                </a:r>
                <a:r>
                  <a:rPr sz="1292" b="0" dirty="0">
                    <a:solidFill>
                      <a:prstClr val="black"/>
                    </a:solidFill>
                  </a:rPr>
                  <a:t> </a:t>
                </a:r>
                <a:r>
                  <a:rPr sz="1292" b="0" dirty="0" err="1">
                    <a:solidFill>
                      <a:prstClr val="black"/>
                    </a:solidFill>
                  </a:rPr>
                  <a:t>av</a:t>
                </a:r>
                <a:r>
                  <a:rPr sz="1292" b="0" dirty="0">
                    <a:solidFill>
                      <a:prstClr val="black"/>
                    </a:solidFill>
                  </a:rPr>
                  <a:t> </a:t>
                </a:r>
                <a:r>
                  <a:rPr sz="1292" b="0" dirty="0" err="1">
                    <a:solidFill>
                      <a:prstClr val="black"/>
                    </a:solidFill>
                  </a:rPr>
                  <a:t>saksbehandling</a:t>
                </a:r>
                <a:r>
                  <a:rPr sz="1292" b="0" dirty="0">
                    <a:solidFill>
                      <a:prstClr val="black"/>
                    </a:solidFill>
                  </a:rPr>
                  <a:t> </a:t>
                </a:r>
                <a:r>
                  <a:rPr lang="nb-NO" sz="1292" b="0" dirty="0">
                    <a:solidFill>
                      <a:prstClr val="black"/>
                    </a:solidFill>
                  </a:rPr>
                  <a:t>             </a:t>
                </a:r>
                <a:r>
                  <a:rPr sz="1292" b="0" dirty="0" err="1">
                    <a:solidFill>
                      <a:prstClr val="black"/>
                    </a:solidFill>
                  </a:rPr>
                  <a:t>fra</a:t>
                </a:r>
                <a:r>
                  <a:rPr sz="1292" b="0" dirty="0">
                    <a:solidFill>
                      <a:prstClr val="black"/>
                    </a:solidFill>
                  </a:rPr>
                  <a:t> </a:t>
                </a:r>
                <a:r>
                  <a:rPr sz="1292" b="0" dirty="0" err="1">
                    <a:solidFill>
                      <a:prstClr val="black"/>
                    </a:solidFill>
                  </a:rPr>
                  <a:t>arkiv</a:t>
                </a:r>
                <a:endParaRPr sz="1292" b="0" dirty="0">
                  <a:solidFill>
                    <a:prstClr val="black"/>
                  </a:solidFill>
                </a:endParaRPr>
              </a:p>
            </p:txBody>
          </p:sp>
        </p:grpSp>
        <p:grpSp>
          <p:nvGrpSpPr>
            <p:cNvPr id="833" name="Group 833"/>
            <p:cNvGrpSpPr/>
            <p:nvPr/>
          </p:nvGrpSpPr>
          <p:grpSpPr>
            <a:xfrm>
              <a:off x="5323320" y="94123"/>
              <a:ext cx="2218052" cy="1302960"/>
              <a:chOff x="0" y="-9815"/>
              <a:chExt cx="2218050" cy="1302959"/>
            </a:xfrm>
          </p:grpSpPr>
          <p:sp>
            <p:nvSpPr>
              <p:cNvPr id="831" name="Shape 831"/>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32" name="Shape 832"/>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Innhenting og gjenbruk av informasjon</a:t>
                </a:r>
              </a:p>
            </p:txBody>
          </p:sp>
        </p:grpSp>
        <p:grpSp>
          <p:nvGrpSpPr>
            <p:cNvPr id="836" name="Group 836"/>
            <p:cNvGrpSpPr/>
            <p:nvPr/>
          </p:nvGrpSpPr>
          <p:grpSpPr>
            <a:xfrm>
              <a:off x="7097760" y="94123"/>
              <a:ext cx="2218051" cy="1302960"/>
              <a:chOff x="0" y="-9815"/>
              <a:chExt cx="2218050" cy="1302959"/>
            </a:xfrm>
          </p:grpSpPr>
          <p:sp>
            <p:nvSpPr>
              <p:cNvPr id="834" name="Shape 834"/>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35" name="Shape 835"/>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Rapportering</a:t>
                </a:r>
                <a:r>
                  <a:rPr sz="1292" dirty="0">
                    <a:solidFill>
                      <a:srgbClr val="000000"/>
                    </a:solidFill>
                  </a:rPr>
                  <a:t> </a:t>
                </a:r>
                <a:r>
                  <a:rPr sz="1292" dirty="0" err="1">
                    <a:solidFill>
                      <a:srgbClr val="000000"/>
                    </a:solidFill>
                  </a:rPr>
                  <a:t>og</a:t>
                </a:r>
                <a:r>
                  <a:rPr sz="1292" dirty="0">
                    <a:solidFill>
                      <a:srgbClr val="000000"/>
                    </a:solidFill>
                  </a:rPr>
                  <a:t> </a:t>
                </a:r>
                <a:r>
                  <a:rPr sz="1292" dirty="0" err="1">
                    <a:solidFill>
                      <a:srgbClr val="000000"/>
                    </a:solidFill>
                  </a:rPr>
                  <a:t>styrings</a:t>
                </a:r>
                <a:r>
                  <a:rPr sz="1292" dirty="0">
                    <a:solidFill>
                      <a:srgbClr val="000000"/>
                    </a:solidFill>
                  </a:rPr>
                  <a:t>-</a:t>
                </a:r>
                <a:r>
                  <a:rPr lang="nb-NO" sz="1292" dirty="0">
                    <a:solidFill>
                      <a:srgbClr val="000000"/>
                    </a:solidFill>
                  </a:rPr>
                  <a:t> </a:t>
                </a:r>
                <a:r>
                  <a:rPr sz="1292" dirty="0" err="1">
                    <a:solidFill>
                      <a:srgbClr val="000000"/>
                    </a:solidFill>
                  </a:rPr>
                  <a:t>informasjon</a:t>
                </a:r>
                <a:endParaRPr sz="1292" dirty="0">
                  <a:solidFill>
                    <a:srgbClr val="000000"/>
                  </a:solidFill>
                </a:endParaRPr>
              </a:p>
            </p:txBody>
          </p:sp>
        </p:grpSp>
      </p:grpSp>
      <p:sp>
        <p:nvSpPr>
          <p:cNvPr id="838" name="Shape 838"/>
          <p:cNvSpPr/>
          <p:nvPr/>
        </p:nvSpPr>
        <p:spPr>
          <a:xfrm flipH="1">
            <a:off x="1523999" y="1999923"/>
            <a:ext cx="3943124" cy="286621"/>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39" name="Shape 839"/>
          <p:cNvSpPr/>
          <p:nvPr/>
        </p:nvSpPr>
        <p:spPr>
          <a:xfrm>
            <a:off x="6695582" y="1999923"/>
            <a:ext cx="3902080" cy="326505"/>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40" name="Shape 840"/>
          <p:cNvSpPr/>
          <p:nvPr/>
        </p:nvSpPr>
        <p:spPr>
          <a:xfrm>
            <a:off x="-414785" y="1517074"/>
            <a:ext cx="8487926" cy="433196"/>
          </a:xfrm>
          <a:prstGeom prst="rect">
            <a:avLst/>
          </a:prstGeom>
          <a:ln w="12700">
            <a:miter lim="400000"/>
          </a:ln>
          <a:extLst>
            <a:ext uri="{C572A759-6A51-4108-AA02-DFA0A04FC94B}">
              <ma14:wrappingTextBoxFlag xmlns="" xmlns:ma14="http://schemas.microsoft.com/office/mac/drawingml/2011/main" val="1"/>
            </a:ext>
          </a:extLst>
        </p:spPr>
        <p:txBody>
          <a:bodyPr lIns="42202" rIns="42202">
            <a:spAutoFit/>
          </a:bodyPr>
          <a:lstStyle>
            <a:lvl1pPr algn="l" defTabSz="457200">
              <a:spcBef>
                <a:spcPts val="0"/>
              </a:spcBef>
              <a:defRPr sz="2400">
                <a:solidFill>
                  <a:srgbClr val="001A58"/>
                </a:solidFill>
              </a:defRPr>
            </a:lvl1pPr>
          </a:lstStyle>
          <a:p>
            <a:pPr>
              <a:defRPr sz="1800">
                <a:solidFill>
                  <a:srgbClr val="000000"/>
                </a:solidFill>
              </a:defRPr>
            </a:pPr>
            <a:endParaRPr sz="2215" dirty="0">
              <a:solidFill>
                <a:srgbClr val="000000"/>
              </a:solidFill>
            </a:endParaRPr>
          </a:p>
        </p:txBody>
      </p:sp>
      <p:grpSp>
        <p:nvGrpSpPr>
          <p:cNvPr id="847" name="Group 847"/>
          <p:cNvGrpSpPr/>
          <p:nvPr/>
        </p:nvGrpSpPr>
        <p:grpSpPr>
          <a:xfrm>
            <a:off x="2783040" y="3003263"/>
            <a:ext cx="2392065" cy="2449567"/>
            <a:chOff x="0" y="-1"/>
            <a:chExt cx="2591402" cy="2653697"/>
          </a:xfrm>
        </p:grpSpPr>
        <p:grpSp>
          <p:nvGrpSpPr>
            <p:cNvPr id="843" name="Group 843"/>
            <p:cNvGrpSpPr/>
            <p:nvPr/>
          </p:nvGrpSpPr>
          <p:grpSpPr>
            <a:xfrm>
              <a:off x="6864" y="-1"/>
              <a:ext cx="2577672" cy="975623"/>
              <a:chOff x="0" y="0"/>
              <a:chExt cx="2577670" cy="975621"/>
            </a:xfrm>
          </p:grpSpPr>
          <p:sp>
            <p:nvSpPr>
              <p:cNvPr id="841" name="Shape 841"/>
              <p:cNvSpPr/>
              <p:nvPr/>
            </p:nvSpPr>
            <p:spPr>
              <a:xfrm>
                <a:off x="0" y="0"/>
                <a:ext cx="2577670" cy="975621"/>
              </a:xfrm>
              <a:prstGeom prst="rect">
                <a:avLst/>
              </a:prstGeom>
              <a:solidFill>
                <a:srgbClr val="E09800"/>
              </a:solidFill>
              <a:ln w="25400" cap="flat">
                <a:solidFill>
                  <a:srgbClr val="E09800"/>
                </a:solidFill>
                <a:prstDash val="solid"/>
                <a:bevel/>
              </a:ln>
              <a:effectLst/>
            </p:spPr>
            <p:txBody>
              <a:bodyPr wrap="square" lIns="0" tIns="0" rIns="0" bIns="0" numCol="1" anchor="ctr">
                <a:noAutofit/>
              </a:bodyPr>
              <a:lstStyle/>
              <a:p>
                <a:pPr defTabSz="861668">
                  <a:lnSpc>
                    <a:spcPct val="90000"/>
                  </a:lnSpc>
                  <a:spcBef>
                    <a:spcPts val="462"/>
                  </a:spcBef>
                  <a:defRPr sz="1600">
                    <a:solidFill>
                      <a:srgbClr val="FFFFFF"/>
                    </a:solidFill>
                  </a:defRPr>
                </a:pPr>
                <a:endParaRPr sz="1477">
                  <a:solidFill>
                    <a:srgbClr val="FFFFFF"/>
                  </a:solidFill>
                </a:endParaRPr>
              </a:p>
            </p:txBody>
          </p:sp>
          <p:sp>
            <p:nvSpPr>
              <p:cNvPr id="842" name="Shape 842"/>
              <p:cNvSpPr/>
              <p:nvPr/>
            </p:nvSpPr>
            <p:spPr>
              <a:xfrm>
                <a:off x="0" y="179976"/>
                <a:ext cx="2577670" cy="615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8778" tIns="78778" rIns="78778" bIns="78778" numCol="1" anchor="ctr">
                <a:spAutoFit/>
              </a:bodyPr>
              <a:lstStyle>
                <a:lvl1pPr defTabSz="933450">
                  <a:lnSpc>
                    <a:spcPct val="90000"/>
                  </a:lnSpc>
                  <a:spcBef>
                    <a:spcPts val="600"/>
                  </a:spcBef>
                  <a:defRPr sz="1600">
                    <a:solidFill>
                      <a:srgbClr val="FFFFFF"/>
                    </a:solidFill>
                  </a:defRPr>
                </a:lvl1pPr>
              </a:lstStyle>
              <a:p>
                <a:pPr>
                  <a:defRPr sz="1800">
                    <a:solidFill>
                      <a:srgbClr val="000000"/>
                    </a:solidFill>
                  </a:defRPr>
                </a:pPr>
                <a:r>
                  <a:rPr sz="1477" dirty="0">
                    <a:solidFill>
                      <a:srgbClr val="000000"/>
                    </a:solidFill>
                  </a:rPr>
                  <a:t>Fra </a:t>
                </a:r>
                <a:r>
                  <a:rPr sz="1477" dirty="0" err="1">
                    <a:solidFill>
                      <a:srgbClr val="000000"/>
                    </a:solidFill>
                  </a:rPr>
                  <a:t>sak</a:t>
                </a:r>
                <a:r>
                  <a:rPr sz="1477" dirty="0">
                    <a:solidFill>
                      <a:srgbClr val="000000"/>
                    </a:solidFill>
                  </a:rPr>
                  <a:t>-/</a:t>
                </a:r>
                <a:r>
                  <a:rPr sz="1477" dirty="0" err="1">
                    <a:solidFill>
                      <a:srgbClr val="000000"/>
                    </a:solidFill>
                  </a:rPr>
                  <a:t>arkiv</a:t>
                </a:r>
                <a:r>
                  <a:rPr sz="1477" dirty="0">
                    <a:solidFill>
                      <a:srgbClr val="000000"/>
                    </a:solidFill>
                  </a:rPr>
                  <a:t>-                       </a:t>
                </a:r>
                <a:r>
                  <a:rPr sz="1477" dirty="0" err="1">
                    <a:solidFill>
                      <a:srgbClr val="000000"/>
                    </a:solidFill>
                  </a:rPr>
                  <a:t>løsning</a:t>
                </a:r>
                <a:r>
                  <a:rPr sz="1477" dirty="0">
                    <a:solidFill>
                      <a:srgbClr val="000000"/>
                    </a:solidFill>
                  </a:rPr>
                  <a:t> </a:t>
                </a:r>
                <a:r>
                  <a:rPr sz="1477" dirty="0" err="1">
                    <a:solidFill>
                      <a:srgbClr val="000000"/>
                    </a:solidFill>
                  </a:rPr>
                  <a:t>i</a:t>
                </a:r>
                <a:r>
                  <a:rPr sz="1477" dirty="0">
                    <a:solidFill>
                      <a:srgbClr val="000000"/>
                    </a:solidFill>
                  </a:rPr>
                  <a:t> dag</a:t>
                </a:r>
              </a:p>
            </p:txBody>
          </p:sp>
        </p:grpSp>
        <p:grpSp>
          <p:nvGrpSpPr>
            <p:cNvPr id="846" name="Group 846"/>
            <p:cNvGrpSpPr/>
            <p:nvPr/>
          </p:nvGrpSpPr>
          <p:grpSpPr>
            <a:xfrm>
              <a:off x="0" y="975621"/>
              <a:ext cx="2591402" cy="1678075"/>
              <a:chOff x="0" y="0"/>
              <a:chExt cx="2591401" cy="1678073"/>
            </a:xfrm>
          </p:grpSpPr>
          <p:sp>
            <p:nvSpPr>
              <p:cNvPr id="844" name="Shape 844"/>
              <p:cNvSpPr/>
              <p:nvPr/>
            </p:nvSpPr>
            <p:spPr>
              <a:xfrm>
                <a:off x="0" y="0"/>
                <a:ext cx="2591401" cy="1678073"/>
              </a:xfrm>
              <a:prstGeom prst="rect">
                <a:avLst/>
              </a:prstGeom>
              <a:solidFill>
                <a:srgbClr val="F3DDCA">
                  <a:alpha val="90000"/>
                </a:srgbClr>
              </a:solidFill>
              <a:ln w="25400" cap="flat">
                <a:solidFill>
                  <a:srgbClr val="F3DDCA">
                    <a:alpha val="90000"/>
                  </a:srgbClr>
                </a:solidFill>
                <a:prstDash val="solid"/>
                <a:bevel/>
              </a:ln>
              <a:effectLst/>
            </p:spPr>
            <p:txBody>
              <a:bodyPr wrap="square" lIns="0" tIns="0" rIns="0" bIns="0" numCol="1" anchor="t">
                <a:noAutofit/>
              </a:bodyPr>
              <a:lstStyle/>
              <a:p>
                <a:pPr defTabSz="861668">
                  <a:lnSpc>
                    <a:spcPct val="90000"/>
                  </a:lnSpc>
                  <a:spcBef>
                    <a:spcPts val="185"/>
                  </a:spcBef>
                  <a:defRPr sz="1600"/>
                </a:pPr>
                <a:endParaRPr sz="1477">
                  <a:solidFill>
                    <a:prstClr val="black"/>
                  </a:solidFill>
                </a:endParaRPr>
              </a:p>
            </p:txBody>
          </p:sp>
          <p:sp>
            <p:nvSpPr>
              <p:cNvPr id="845" name="Shape 845"/>
              <p:cNvSpPr/>
              <p:nvPr/>
            </p:nvSpPr>
            <p:spPr>
              <a:xfrm>
                <a:off x="0" y="0"/>
                <a:ext cx="2591401" cy="1196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3397" tIns="103397" rIns="103397" bIns="103397" numCol="1" anchor="t">
                <a:spAutoFit/>
              </a:bodyPr>
              <a:lstStyle/>
              <a:p>
                <a:pPr marL="361749" lvl="1" indent="-361749" defTabSz="861668">
                  <a:lnSpc>
                    <a:spcPct val="90000"/>
                  </a:lnSpc>
                  <a:spcBef>
                    <a:spcPts val="185"/>
                  </a:spcBef>
                  <a:buClr>
                    <a:srgbClr val="001A58"/>
                  </a:buClr>
                  <a:buSzPct val="100000"/>
                  <a:buFont typeface="Arial"/>
                  <a:buChar char="•"/>
                  <a:defRPr sz="1800"/>
                </a:pPr>
                <a:r>
                  <a:rPr sz="1477" dirty="0" err="1">
                    <a:solidFill>
                      <a:prstClr val="black"/>
                    </a:solidFill>
                  </a:rPr>
                  <a:t>Dokumentorientert</a:t>
                </a:r>
                <a:endParaRPr sz="1477" dirty="0">
                  <a:solidFill>
                    <a:prstClr val="black"/>
                  </a:solidFill>
                </a:endParaRPr>
              </a:p>
              <a:p>
                <a:pPr marL="361749" lvl="1" indent="-361749" defTabSz="861668">
                  <a:lnSpc>
                    <a:spcPct val="90000"/>
                  </a:lnSpc>
                  <a:spcBef>
                    <a:spcPts val="185"/>
                  </a:spcBef>
                  <a:buClr>
                    <a:srgbClr val="001A58"/>
                  </a:buClr>
                  <a:buSzPct val="100000"/>
                  <a:buFont typeface="Arial"/>
                  <a:buChar char="•"/>
                  <a:defRPr sz="1800"/>
                </a:pPr>
                <a:r>
                  <a:rPr sz="1477" dirty="0" err="1">
                    <a:solidFill>
                      <a:prstClr val="black"/>
                    </a:solidFill>
                  </a:rPr>
                  <a:t>Journalposter</a:t>
                </a:r>
                <a:endParaRPr sz="1477" dirty="0">
                  <a:solidFill>
                    <a:prstClr val="black"/>
                  </a:solidFill>
                </a:endParaRPr>
              </a:p>
              <a:p>
                <a:pPr marL="361749" lvl="1" indent="-361749" defTabSz="861668">
                  <a:lnSpc>
                    <a:spcPct val="90000"/>
                  </a:lnSpc>
                  <a:spcBef>
                    <a:spcPts val="185"/>
                  </a:spcBef>
                  <a:buClr>
                    <a:srgbClr val="001A58"/>
                  </a:buClr>
                  <a:buSzPct val="100000"/>
                  <a:buFont typeface="Arial"/>
                  <a:buChar char="•"/>
                  <a:defRPr sz="1800"/>
                </a:pPr>
                <a:r>
                  <a:rPr sz="1477" dirty="0" err="1">
                    <a:solidFill>
                      <a:prstClr val="black"/>
                    </a:solidFill>
                  </a:rPr>
                  <a:t>Lav</a:t>
                </a:r>
                <a:r>
                  <a:rPr sz="1477" dirty="0">
                    <a:solidFill>
                      <a:prstClr val="black"/>
                    </a:solidFill>
                  </a:rPr>
                  <a:t> </a:t>
                </a:r>
                <a:r>
                  <a:rPr sz="1477" dirty="0" err="1">
                    <a:solidFill>
                      <a:prstClr val="black"/>
                    </a:solidFill>
                  </a:rPr>
                  <a:t>prosesstøtte</a:t>
                </a:r>
                <a:endParaRPr sz="1477" dirty="0">
                  <a:solidFill>
                    <a:prstClr val="black"/>
                  </a:solidFill>
                </a:endParaRPr>
              </a:p>
              <a:p>
                <a:pPr marL="211021" lvl="1" indent="-211021" defTabSz="861668">
                  <a:lnSpc>
                    <a:spcPct val="90000"/>
                  </a:lnSpc>
                  <a:spcBef>
                    <a:spcPts val="185"/>
                  </a:spcBef>
                  <a:buClr>
                    <a:srgbClr val="001A58"/>
                  </a:buClr>
                  <a:buSzPct val="100000"/>
                  <a:buFont typeface="Symbol"/>
                  <a:buChar char="••"/>
                  <a:defRPr sz="1800"/>
                </a:pPr>
                <a:endParaRPr sz="1477" dirty="0">
                  <a:solidFill>
                    <a:prstClr val="black"/>
                  </a:solidFill>
                </a:endParaRPr>
              </a:p>
            </p:txBody>
          </p:sp>
        </p:grpSp>
      </p:grpSp>
      <p:grpSp>
        <p:nvGrpSpPr>
          <p:cNvPr id="854" name="Group 854"/>
          <p:cNvGrpSpPr/>
          <p:nvPr/>
        </p:nvGrpSpPr>
        <p:grpSpPr>
          <a:xfrm>
            <a:off x="6958840" y="3031430"/>
            <a:ext cx="2423745" cy="2421401"/>
            <a:chOff x="-34320" y="0"/>
            <a:chExt cx="2625722" cy="2372115"/>
          </a:xfrm>
        </p:grpSpPr>
        <p:grpSp>
          <p:nvGrpSpPr>
            <p:cNvPr id="850" name="Group 850"/>
            <p:cNvGrpSpPr/>
            <p:nvPr/>
          </p:nvGrpSpPr>
          <p:grpSpPr>
            <a:xfrm>
              <a:off x="-34320" y="0"/>
              <a:ext cx="2618856" cy="975622"/>
              <a:chOff x="-41184" y="0"/>
              <a:chExt cx="2618854" cy="975621"/>
            </a:xfrm>
          </p:grpSpPr>
          <p:sp>
            <p:nvSpPr>
              <p:cNvPr id="848" name="Shape 848"/>
              <p:cNvSpPr/>
              <p:nvPr/>
            </p:nvSpPr>
            <p:spPr>
              <a:xfrm>
                <a:off x="-41184" y="0"/>
                <a:ext cx="2577670" cy="975621"/>
              </a:xfrm>
              <a:prstGeom prst="rect">
                <a:avLst/>
              </a:prstGeom>
              <a:solidFill>
                <a:srgbClr val="E09800"/>
              </a:solidFill>
              <a:ln w="25400" cap="flat">
                <a:solidFill>
                  <a:srgbClr val="E09800"/>
                </a:solidFill>
                <a:prstDash val="solid"/>
                <a:bevel/>
              </a:ln>
              <a:effectLst/>
            </p:spPr>
            <p:txBody>
              <a:bodyPr wrap="square" lIns="0" tIns="0" rIns="0" bIns="0" numCol="1" anchor="ctr">
                <a:noAutofit/>
              </a:bodyPr>
              <a:lstStyle/>
              <a:p>
                <a:pPr defTabSz="820636">
                  <a:lnSpc>
                    <a:spcPct val="90000"/>
                  </a:lnSpc>
                  <a:spcBef>
                    <a:spcPts val="462"/>
                  </a:spcBef>
                  <a:defRPr sz="1600">
                    <a:solidFill>
                      <a:srgbClr val="FFFFFF"/>
                    </a:solidFill>
                  </a:defRPr>
                </a:pPr>
                <a:endParaRPr sz="1477">
                  <a:solidFill>
                    <a:srgbClr val="FFFFFF"/>
                  </a:solidFill>
                </a:endParaRPr>
              </a:p>
            </p:txBody>
          </p:sp>
          <p:sp>
            <p:nvSpPr>
              <p:cNvPr id="849" name="Shape 849"/>
              <p:cNvSpPr/>
              <p:nvPr/>
            </p:nvSpPr>
            <p:spPr>
              <a:xfrm>
                <a:off x="0" y="213149"/>
                <a:ext cx="2577670" cy="5493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5028" tIns="75028" rIns="75028" bIns="75028" numCol="1" anchor="ctr">
                <a:spAutoFit/>
              </a:bodyPr>
              <a:lstStyle>
                <a:lvl1pPr defTabSz="889000">
                  <a:lnSpc>
                    <a:spcPct val="90000"/>
                  </a:lnSpc>
                  <a:spcBef>
                    <a:spcPts val="600"/>
                  </a:spcBef>
                  <a:defRPr sz="1600">
                    <a:solidFill>
                      <a:srgbClr val="FFFFFF"/>
                    </a:solidFill>
                  </a:defRPr>
                </a:lvl1pPr>
              </a:lstStyle>
              <a:p>
                <a:pPr>
                  <a:defRPr sz="1800">
                    <a:solidFill>
                      <a:srgbClr val="000000"/>
                    </a:solidFill>
                  </a:defRPr>
                </a:pPr>
                <a:r>
                  <a:rPr sz="1477">
                    <a:solidFill>
                      <a:srgbClr val="000000"/>
                    </a:solidFill>
                  </a:rPr>
                  <a:t>Til fagsystem for byggesaksbehandling</a:t>
                </a:r>
              </a:p>
            </p:txBody>
          </p:sp>
        </p:grpSp>
        <p:grpSp>
          <p:nvGrpSpPr>
            <p:cNvPr id="853" name="Group 853"/>
            <p:cNvGrpSpPr/>
            <p:nvPr/>
          </p:nvGrpSpPr>
          <p:grpSpPr>
            <a:xfrm>
              <a:off x="-27454" y="885735"/>
              <a:ext cx="2618856" cy="1486380"/>
              <a:chOff x="-27454" y="-89886"/>
              <a:chExt cx="2618855" cy="1486378"/>
            </a:xfrm>
          </p:grpSpPr>
          <p:sp>
            <p:nvSpPr>
              <p:cNvPr id="851" name="Shape 851"/>
              <p:cNvSpPr/>
              <p:nvPr/>
            </p:nvSpPr>
            <p:spPr>
              <a:xfrm>
                <a:off x="-27454" y="-89886"/>
                <a:ext cx="2591401" cy="1486378"/>
              </a:xfrm>
              <a:prstGeom prst="rect">
                <a:avLst/>
              </a:prstGeom>
              <a:solidFill>
                <a:srgbClr val="F3DDCA">
                  <a:alpha val="90000"/>
                </a:srgbClr>
              </a:solidFill>
              <a:ln w="25400" cap="flat">
                <a:solidFill>
                  <a:srgbClr val="F3DDCA">
                    <a:alpha val="90000"/>
                  </a:srgbClr>
                </a:solidFill>
                <a:prstDash val="solid"/>
                <a:bevel/>
              </a:ln>
              <a:effectLst/>
            </p:spPr>
            <p:txBody>
              <a:bodyPr wrap="square" lIns="0" tIns="0" rIns="0" bIns="0" numCol="1" anchor="t">
                <a:noAutofit/>
              </a:bodyPr>
              <a:lstStyle/>
              <a:p>
                <a:pPr defTabSz="820636">
                  <a:lnSpc>
                    <a:spcPct val="90000"/>
                  </a:lnSpc>
                  <a:spcBef>
                    <a:spcPts val="185"/>
                  </a:spcBef>
                  <a:defRPr sz="1600"/>
                </a:pPr>
                <a:endParaRPr sz="1477">
                  <a:solidFill>
                    <a:prstClr val="black"/>
                  </a:solidFill>
                </a:endParaRPr>
              </a:p>
            </p:txBody>
          </p:sp>
          <p:sp>
            <p:nvSpPr>
              <p:cNvPr id="852" name="Shape 852"/>
              <p:cNvSpPr/>
              <p:nvPr/>
            </p:nvSpPr>
            <p:spPr>
              <a:xfrm>
                <a:off x="0" y="-1"/>
                <a:ext cx="2591401" cy="84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8473" tIns="98473" rIns="98473" bIns="98473" numCol="1" anchor="t">
                <a:spAutoFit/>
              </a:bodyPr>
              <a:lstStyle/>
              <a:p>
                <a:pPr marL="361749" lvl="1" indent="-361749" defTabSz="820636">
                  <a:lnSpc>
                    <a:spcPct val="90000"/>
                  </a:lnSpc>
                  <a:spcBef>
                    <a:spcPts val="185"/>
                  </a:spcBef>
                  <a:buClr>
                    <a:srgbClr val="001A58"/>
                  </a:buClr>
                  <a:buSzPct val="100000"/>
                  <a:buFont typeface="Arial"/>
                  <a:buChar char="•"/>
                  <a:defRPr sz="1800"/>
                </a:pPr>
                <a:r>
                  <a:rPr sz="1477" dirty="0" err="1">
                    <a:solidFill>
                      <a:prstClr val="black"/>
                    </a:solidFill>
                  </a:rPr>
                  <a:t>Strukturert</a:t>
                </a:r>
                <a:r>
                  <a:rPr sz="1477" dirty="0">
                    <a:solidFill>
                      <a:prstClr val="black"/>
                    </a:solidFill>
                  </a:rPr>
                  <a:t> </a:t>
                </a:r>
                <a:r>
                  <a:rPr sz="1477" dirty="0" err="1">
                    <a:solidFill>
                      <a:prstClr val="black"/>
                    </a:solidFill>
                  </a:rPr>
                  <a:t>informasjon</a:t>
                </a:r>
                <a:endParaRPr sz="1477" dirty="0">
                  <a:solidFill>
                    <a:prstClr val="black"/>
                  </a:solidFill>
                </a:endParaRPr>
              </a:p>
              <a:p>
                <a:pPr marL="361749" lvl="1" indent="-361749" defTabSz="820636">
                  <a:lnSpc>
                    <a:spcPct val="90000"/>
                  </a:lnSpc>
                  <a:spcBef>
                    <a:spcPts val="185"/>
                  </a:spcBef>
                  <a:buClr>
                    <a:srgbClr val="001A58"/>
                  </a:buClr>
                  <a:buSzPct val="100000"/>
                  <a:buFont typeface="Arial"/>
                  <a:buChar char="•"/>
                  <a:defRPr sz="1800"/>
                </a:pPr>
                <a:r>
                  <a:rPr sz="1477" dirty="0" err="1">
                    <a:solidFill>
                      <a:prstClr val="black"/>
                    </a:solidFill>
                  </a:rPr>
                  <a:t>Orientert</a:t>
                </a:r>
                <a:r>
                  <a:rPr sz="1477" dirty="0">
                    <a:solidFill>
                      <a:prstClr val="black"/>
                    </a:solidFill>
                  </a:rPr>
                  <a:t> </a:t>
                </a:r>
                <a:r>
                  <a:rPr sz="1477" dirty="0" err="1">
                    <a:solidFill>
                      <a:prstClr val="black"/>
                    </a:solidFill>
                  </a:rPr>
                  <a:t>rundt</a:t>
                </a:r>
                <a:r>
                  <a:rPr sz="1477" dirty="0">
                    <a:solidFill>
                      <a:prstClr val="black"/>
                    </a:solidFill>
                  </a:rPr>
                  <a:t> </a:t>
                </a:r>
                <a:r>
                  <a:rPr sz="1477" dirty="0" err="1">
                    <a:solidFill>
                      <a:prstClr val="black"/>
                    </a:solidFill>
                  </a:rPr>
                  <a:t>søknad</a:t>
                </a:r>
                <a:endParaRPr sz="1477" dirty="0">
                  <a:solidFill>
                    <a:prstClr val="black"/>
                  </a:solidFill>
                </a:endParaRPr>
              </a:p>
              <a:p>
                <a:pPr marL="361749" lvl="1" indent="-361749" defTabSz="820636">
                  <a:lnSpc>
                    <a:spcPct val="90000"/>
                  </a:lnSpc>
                  <a:spcBef>
                    <a:spcPts val="185"/>
                  </a:spcBef>
                  <a:buClr>
                    <a:srgbClr val="001A58"/>
                  </a:buClr>
                  <a:buSzPct val="100000"/>
                  <a:buFont typeface="Arial"/>
                  <a:buChar char="•"/>
                  <a:defRPr sz="1800"/>
                </a:pPr>
                <a:r>
                  <a:rPr sz="1477" dirty="0" err="1">
                    <a:solidFill>
                      <a:prstClr val="black"/>
                    </a:solidFill>
                  </a:rPr>
                  <a:t>Beslutningsstøtte</a:t>
                </a:r>
                <a:endParaRPr sz="1477" dirty="0">
                  <a:solidFill>
                    <a:prstClr val="black"/>
                  </a:solidFill>
                </a:endParaRPr>
              </a:p>
            </p:txBody>
          </p:sp>
        </p:grpSp>
      </p:grpSp>
      <p:sp>
        <p:nvSpPr>
          <p:cNvPr id="855" name="Shape 855"/>
          <p:cNvSpPr/>
          <p:nvPr/>
        </p:nvSpPr>
        <p:spPr>
          <a:xfrm>
            <a:off x="5554913" y="3644705"/>
            <a:ext cx="1108553" cy="1081455"/>
          </a:xfrm>
          <a:prstGeom prst="rightArrow">
            <a:avLst>
              <a:gd name="adj1" fmla="val 50000"/>
              <a:gd name="adj2" fmla="val 50000"/>
            </a:avLst>
          </a:prstGeom>
          <a:gradFill>
            <a:gsLst>
              <a:gs pos="0">
                <a:srgbClr val="A57000"/>
              </a:gs>
              <a:gs pos="80000">
                <a:srgbClr val="D99300"/>
              </a:gs>
              <a:gs pos="100000">
                <a:srgbClr val="DA9400"/>
              </a:gs>
            </a:gsLst>
            <a:lin ang="16200000"/>
          </a:gradFill>
          <a:ln>
            <a:solidFill>
              <a:srgbClr val="DB9400"/>
            </a:solidFill>
          </a:ln>
          <a:effectLst>
            <a:outerShdw blurRad="38100" dist="23000" dir="5400000" rotWithShape="0">
              <a:srgbClr val="000000">
                <a:alpha val="35000"/>
              </a:srgbClr>
            </a:outerShdw>
          </a:effectLst>
        </p:spPr>
        <p:txBody>
          <a:bodyPr lIns="0" tIns="0" rIns="0" bIns="0" anchor="ctr"/>
          <a:lstStyle/>
          <a:p>
            <a:pPr>
              <a:defRPr>
                <a:solidFill>
                  <a:srgbClr val="FFFFFF"/>
                </a:solidFill>
              </a:defRPr>
            </a:pPr>
            <a:endParaRPr sz="1662">
              <a:solidFill>
                <a:srgbClr val="FFFFFF"/>
              </a:solidFill>
            </a:endParaRPr>
          </a:p>
        </p:txBody>
      </p:sp>
      <p:sp>
        <p:nvSpPr>
          <p:cNvPr id="37" name="Tittel 1"/>
          <p:cNvSpPr txBox="1">
            <a:spLocks/>
          </p:cNvSpPr>
          <p:nvPr/>
        </p:nvSpPr>
        <p:spPr>
          <a:xfrm>
            <a:off x="1950400" y="504497"/>
            <a:ext cx="8229600" cy="548195"/>
          </a:xfrm>
          <a:prstGeom prst="rect">
            <a:avLst/>
          </a:prstGeom>
        </p:spPr>
        <p:txBody>
          <a:bodyPr>
            <a:normAutofit/>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4" dirty="0">
                <a:solidFill>
                  <a:srgbClr val="001A58"/>
                </a:solidFill>
              </a:rPr>
              <a:t> Frikobling saksstøtte/arkiv</a:t>
            </a:r>
          </a:p>
        </p:txBody>
      </p:sp>
    </p:spTree>
    <p:extLst>
      <p:ext uri="{BB962C8B-B14F-4D97-AF65-F5344CB8AC3E}">
        <p14:creationId xmlns:p14="http://schemas.microsoft.com/office/powerpoint/2010/main" val="333045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47"/>
          <p:cNvSpPr/>
          <p:nvPr/>
        </p:nvSpPr>
        <p:spPr>
          <a:xfrm>
            <a:off x="7822114" y="4091942"/>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err="1">
                <a:solidFill>
                  <a:prstClr val="white"/>
                </a:solidFill>
              </a:rPr>
              <a:t>eByggesak</a:t>
            </a:r>
            <a:endParaRPr lang="nb-NO" sz="1350" dirty="0">
              <a:solidFill>
                <a:prstClr val="white"/>
              </a:solidFill>
            </a:endParaRPr>
          </a:p>
        </p:txBody>
      </p:sp>
      <p:sp>
        <p:nvSpPr>
          <p:cNvPr id="13" name="Rektangel 12"/>
          <p:cNvSpPr/>
          <p:nvPr/>
        </p:nvSpPr>
        <p:spPr>
          <a:xfrm>
            <a:off x="10034089" y="4092186"/>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err="1">
                <a:solidFill>
                  <a:prstClr val="white"/>
                </a:solidFill>
              </a:rPr>
              <a:t>ePlansak</a:t>
            </a:r>
            <a:endParaRPr lang="nb-NO" sz="1350" dirty="0">
              <a:solidFill>
                <a:prstClr val="white"/>
              </a:solidFill>
            </a:endParaRPr>
          </a:p>
        </p:txBody>
      </p:sp>
      <p:sp>
        <p:nvSpPr>
          <p:cNvPr id="14" name="Rektangel 13"/>
          <p:cNvSpPr/>
          <p:nvPr/>
        </p:nvSpPr>
        <p:spPr>
          <a:xfrm>
            <a:off x="5630146" y="4092186"/>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a:solidFill>
                  <a:prstClr val="white"/>
                </a:solidFill>
              </a:rPr>
              <a:t>Møte og utvalg</a:t>
            </a:r>
          </a:p>
        </p:txBody>
      </p:sp>
      <p:sp>
        <p:nvSpPr>
          <p:cNvPr id="15" name="Rektangel 14"/>
          <p:cNvSpPr/>
          <p:nvPr/>
        </p:nvSpPr>
        <p:spPr>
          <a:xfrm>
            <a:off x="4504144" y="6239481"/>
            <a:ext cx="3532066" cy="45731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nb-NO" sz="1350" dirty="0">
                <a:solidFill>
                  <a:prstClr val="white"/>
                </a:solidFill>
              </a:rPr>
              <a:t>NOARK 5 Arkivkjerne</a:t>
            </a:r>
          </a:p>
        </p:txBody>
      </p:sp>
      <p:grpSp>
        <p:nvGrpSpPr>
          <p:cNvPr id="16" name="Gruppe 15"/>
          <p:cNvGrpSpPr/>
          <p:nvPr/>
        </p:nvGrpSpPr>
        <p:grpSpPr>
          <a:xfrm>
            <a:off x="10302532" y="2564993"/>
            <a:ext cx="1586879" cy="1623962"/>
            <a:chOff x="735695" y="1795306"/>
            <a:chExt cx="2115838" cy="2165282"/>
          </a:xfrm>
        </p:grpSpPr>
        <p:sp>
          <p:nvSpPr>
            <p:cNvPr id="17" name="Rounded Rectangle 5"/>
            <p:cNvSpPr/>
            <p:nvPr/>
          </p:nvSpPr>
          <p:spPr>
            <a:xfrm>
              <a:off x="735695" y="1795306"/>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prstClr val="white"/>
                </a:solidFill>
              </a:endParaRPr>
            </a:p>
          </p:txBody>
        </p:sp>
        <p:sp>
          <p:nvSpPr>
            <p:cNvPr id="18" name="Rectangle 33"/>
            <p:cNvSpPr/>
            <p:nvPr/>
          </p:nvSpPr>
          <p:spPr>
            <a:xfrm rot="5400000">
              <a:off x="1225318" y="1652051"/>
              <a:ext cx="1136599" cy="1882121"/>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Clr>
                  <a:srgbClr val="001A58"/>
                </a:buClr>
              </a:pPr>
              <a:endParaRPr lang="en-GB" sz="1350">
                <a:solidFill>
                  <a:prstClr val="white"/>
                </a:solidFill>
              </a:endParaRPr>
            </a:p>
          </p:txBody>
        </p:sp>
        <p:pic>
          <p:nvPicPr>
            <p:cNvPr id="19" name="Picture 4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4250" y="1890845"/>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61270" y="2258614"/>
              <a:ext cx="777755" cy="66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64"/>
            <p:cNvSpPr/>
            <p:nvPr/>
          </p:nvSpPr>
          <p:spPr>
            <a:xfrm>
              <a:off x="1788733" y="2439223"/>
              <a:ext cx="900000" cy="307777"/>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7000" rIns="27000" rtlCol="0" anchor="ctr"/>
            <a:lstStyle/>
            <a:p>
              <a:pPr>
                <a:buClr>
                  <a:srgbClr val="001A58"/>
                </a:buClr>
              </a:pPr>
              <a:r>
                <a:rPr lang="en-GB" sz="675" dirty="0" err="1">
                  <a:solidFill>
                    <a:sysClr val="windowText" lastClr="000000"/>
                  </a:solidFill>
                </a:rPr>
                <a:t>Planforslag</a:t>
              </a:r>
              <a:endParaRPr lang="en-GB" sz="675" dirty="0">
                <a:solidFill>
                  <a:sysClr val="windowText" lastClr="000000"/>
                </a:solidFill>
              </a:endParaRPr>
            </a:p>
          </p:txBody>
        </p:sp>
        <p:grpSp>
          <p:nvGrpSpPr>
            <p:cNvPr id="22" name="Group 6"/>
            <p:cNvGrpSpPr/>
            <p:nvPr/>
          </p:nvGrpSpPr>
          <p:grpSpPr>
            <a:xfrm>
              <a:off x="1054457" y="3528817"/>
              <a:ext cx="1369136" cy="431771"/>
              <a:chOff x="1180354" y="2647114"/>
              <a:chExt cx="1369136" cy="431771"/>
            </a:xfrm>
          </p:grpSpPr>
          <p:sp>
            <p:nvSpPr>
              <p:cNvPr id="23" name="Rounded Rectangle 7"/>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prstClr val="white"/>
                  </a:solidFill>
                </a:endParaRPr>
              </a:p>
            </p:txBody>
          </p:sp>
          <p:sp>
            <p:nvSpPr>
              <p:cNvPr id="24" name="Flowchart: Delay 8"/>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prstClr val="white"/>
                  </a:solidFill>
                </a:endParaRPr>
              </a:p>
            </p:txBody>
          </p:sp>
        </p:grpSp>
      </p:grpSp>
      <p:grpSp>
        <p:nvGrpSpPr>
          <p:cNvPr id="25" name="Gruppe 24"/>
          <p:cNvGrpSpPr/>
          <p:nvPr/>
        </p:nvGrpSpPr>
        <p:grpSpPr>
          <a:xfrm>
            <a:off x="7958667" y="2551941"/>
            <a:ext cx="1600270" cy="1615057"/>
            <a:chOff x="5143473" y="1876450"/>
            <a:chExt cx="1676808" cy="1717117"/>
          </a:xfrm>
        </p:grpSpPr>
        <p:grpSp>
          <p:nvGrpSpPr>
            <p:cNvPr id="26" name="Group 11"/>
            <p:cNvGrpSpPr/>
            <p:nvPr/>
          </p:nvGrpSpPr>
          <p:grpSpPr>
            <a:xfrm>
              <a:off x="5143473" y="1876450"/>
              <a:ext cx="1676808" cy="1717117"/>
              <a:chOff x="-1813367" y="1005537"/>
              <a:chExt cx="1816542" cy="1860210"/>
            </a:xfrm>
          </p:grpSpPr>
          <p:grpSp>
            <p:nvGrpSpPr>
              <p:cNvPr id="29" name="Group 8"/>
              <p:cNvGrpSpPr>
                <a:grpSpLocks noChangeAspect="1"/>
              </p:cNvGrpSpPr>
              <p:nvPr/>
            </p:nvGrpSpPr>
            <p:grpSpPr>
              <a:xfrm>
                <a:off x="-1813367" y="1005537"/>
                <a:ext cx="1816542" cy="1860210"/>
                <a:chOff x="-1813367" y="1005536"/>
                <a:chExt cx="2115838" cy="2166701"/>
              </a:xfrm>
            </p:grpSpPr>
            <p:grpSp>
              <p:nvGrpSpPr>
                <p:cNvPr id="31" name="Group 138"/>
                <p:cNvGrpSpPr>
                  <a:grpSpLocks noChangeAspect="1"/>
                </p:cNvGrpSpPr>
                <p:nvPr/>
              </p:nvGrpSpPr>
              <p:grpSpPr>
                <a:xfrm>
                  <a:off x="-1813367" y="1005536"/>
                  <a:ext cx="2115838" cy="2166701"/>
                  <a:chOff x="820651" y="912184"/>
                  <a:chExt cx="2115838" cy="2166701"/>
                </a:xfrm>
              </p:grpSpPr>
              <p:sp>
                <p:nvSpPr>
                  <p:cNvPr id="34" name="Rounded Rectangle 139"/>
                  <p:cNvSpPr/>
                  <p:nvPr/>
                </p:nvSpPr>
                <p:spPr>
                  <a:xfrm>
                    <a:off x="820651" y="912184"/>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35" name="Group 140"/>
                  <p:cNvGrpSpPr/>
                  <p:nvPr/>
                </p:nvGrpSpPr>
                <p:grpSpPr>
                  <a:xfrm>
                    <a:off x="1194002" y="2647114"/>
                    <a:ext cx="1369136" cy="431771"/>
                    <a:chOff x="1180354" y="2647114"/>
                    <a:chExt cx="1369136" cy="431771"/>
                  </a:xfrm>
                </p:grpSpPr>
                <p:sp>
                  <p:nvSpPr>
                    <p:cNvPr id="36" name="Rounded Rectangle 141"/>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37" name="Flowchart: Delay 142"/>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32"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33" name="Picture 4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Ny</a:t>
                </a:r>
                <a:r>
                  <a:rPr lang="en-GB" sz="623" dirty="0">
                    <a:solidFill>
                      <a:sysClr val="windowText" lastClr="000000"/>
                    </a:solidFill>
                  </a:rPr>
                  <a:t> </a:t>
                </a:r>
                <a:r>
                  <a:rPr lang="en-GB" sz="623" dirty="0" err="1">
                    <a:solidFill>
                      <a:sysClr val="windowText" lastClr="000000"/>
                    </a:solidFill>
                  </a:rPr>
                  <a:t>byggesak</a:t>
                </a:r>
                <a:endParaRPr lang="en-GB" sz="623" dirty="0">
                  <a:solidFill>
                    <a:sysClr val="windowText" lastClr="000000"/>
                  </a:solidFill>
                </a:endParaRPr>
              </a:p>
            </p:txBody>
          </p:sp>
        </p:grpSp>
        <p:pic>
          <p:nvPicPr>
            <p:cNvPr id="27" name="Picture 71"/>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41" b="100000" l="0" r="100000"/>
                      </a14:imgEffect>
                    </a14:imgLayer>
                  </a14:imgProps>
                </a:ext>
                <a:ext uri="{28A0092B-C50C-407E-A947-70E740481C1C}">
                  <a14:useLocalDpi xmlns:a14="http://schemas.microsoft.com/office/drawing/2010/main" val="0"/>
                </a:ext>
              </a:extLst>
            </a:blip>
            <a:srcRect/>
            <a:stretch>
              <a:fillRect/>
            </a:stretch>
          </p:blipFill>
          <p:spPr bwMode="auto">
            <a:xfrm>
              <a:off x="5296014" y="2626313"/>
              <a:ext cx="1364293" cy="25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8" descr="shutterstock_71425282"/>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3670" b="98624" l="0" r="100000">
                          <a14:foregroundMark x1="67481" y1="33486" x2="60611" y2="55505"/>
                          <a14:foregroundMark x1="48244" y1="59633" x2="76183" y2="68349"/>
                          <a14:foregroundMark x1="78931" y1="41514" x2="84885" y2="57798"/>
                          <a14:foregroundMark x1="83817" y1="59174" x2="85191" y2="66514"/>
                          <a14:foregroundMark x1="27786" y1="32110" x2="34351" y2="73624"/>
                          <a14:foregroundMark x1="15115" y1="58716" x2="31145" y2="75000"/>
                          <a14:foregroundMark x1="44275" y1="72706" x2="67481" y2="71789"/>
                          <a14:foregroundMark x1="56947" y1="81422" x2="40458" y2="79587"/>
                          <a14:foregroundMark x1="12824" y1="66514" x2="29618" y2="82798"/>
                          <a14:foregroundMark x1="6718" y1="51606" x2="9771" y2="71789"/>
                          <a14:foregroundMark x1="18779" y1="79587" x2="8550" y2="76835"/>
                          <a14:foregroundMark x1="7023" y1="65138" x2="7328" y2="74541"/>
                          <a14:foregroundMark x1="6412" y1="56881" x2="6718" y2="72248"/>
                          <a14:foregroundMark x1="6718" y1="77294" x2="10687" y2="77294"/>
                          <a14:foregroundMark x1="6107" y1="55046" x2="6718" y2="70872"/>
                          <a14:foregroundMark x1="81985" y1="69954" x2="75267" y2="74083"/>
                          <a14:foregroundMark x1="83206" y1="70413" x2="77710" y2="75000"/>
                          <a14:foregroundMark x1="89160" y1="70872" x2="89160" y2="70872"/>
                          <a14:backgroundMark x1="4122" y1="60550" x2="5191" y2="88073"/>
                        </a14:backgroundRemoval>
                      </a14:imgEffect>
                      <a14:imgEffect>
                        <a14:sharpenSoften amount="50000"/>
                      </a14:imgEffect>
                    </a14:imgLayer>
                  </a14:imgProps>
                </a:ext>
              </a:extLst>
            </a:blip>
            <a:srcRect/>
            <a:stretch>
              <a:fillRect/>
            </a:stretch>
          </p:blipFill>
          <p:spPr bwMode="auto">
            <a:xfrm>
              <a:off x="5679967" y="2420303"/>
              <a:ext cx="696990" cy="464388"/>
            </a:xfrm>
            <a:prstGeom prst="rect">
              <a:avLst/>
            </a:prstGeom>
            <a:noFill/>
            <a:ln w="9525">
              <a:noFill/>
              <a:miter lim="800000"/>
              <a:headEnd/>
              <a:tailEnd/>
            </a:ln>
          </p:spPr>
        </p:pic>
      </p:grpSp>
      <p:grpSp>
        <p:nvGrpSpPr>
          <p:cNvPr id="38" name="Group 11"/>
          <p:cNvGrpSpPr/>
          <p:nvPr/>
        </p:nvGrpSpPr>
        <p:grpSpPr>
          <a:xfrm>
            <a:off x="5894378" y="2564993"/>
            <a:ext cx="1600270" cy="1615057"/>
            <a:chOff x="-1813367" y="1005537"/>
            <a:chExt cx="1816542" cy="1860210"/>
          </a:xfrm>
        </p:grpSpPr>
        <p:grpSp>
          <p:nvGrpSpPr>
            <p:cNvPr id="39" name="Group 8"/>
            <p:cNvGrpSpPr>
              <a:grpSpLocks noChangeAspect="1"/>
            </p:cNvGrpSpPr>
            <p:nvPr/>
          </p:nvGrpSpPr>
          <p:grpSpPr>
            <a:xfrm>
              <a:off x="-1813367" y="1005537"/>
              <a:ext cx="1816542" cy="1860210"/>
              <a:chOff x="-1813367" y="1005536"/>
              <a:chExt cx="2115838" cy="2166701"/>
            </a:xfrm>
          </p:grpSpPr>
          <p:grpSp>
            <p:nvGrpSpPr>
              <p:cNvPr id="41" name="Group 138"/>
              <p:cNvGrpSpPr>
                <a:grpSpLocks noChangeAspect="1"/>
              </p:cNvGrpSpPr>
              <p:nvPr/>
            </p:nvGrpSpPr>
            <p:grpSpPr>
              <a:xfrm>
                <a:off x="-1813367" y="1005536"/>
                <a:ext cx="2115838" cy="2166701"/>
                <a:chOff x="820651" y="912184"/>
                <a:chExt cx="2115838" cy="2166701"/>
              </a:xfrm>
            </p:grpSpPr>
            <p:sp>
              <p:nvSpPr>
                <p:cNvPr id="44" name="Rounded Rectangle 139"/>
                <p:cNvSpPr/>
                <p:nvPr/>
              </p:nvSpPr>
              <p:spPr>
                <a:xfrm>
                  <a:off x="820651" y="912184"/>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45" name="Group 140"/>
                <p:cNvGrpSpPr/>
                <p:nvPr/>
              </p:nvGrpSpPr>
              <p:grpSpPr>
                <a:xfrm>
                  <a:off x="1194002" y="2647114"/>
                  <a:ext cx="1369136" cy="431771"/>
                  <a:chOff x="1180354" y="2647114"/>
                  <a:chExt cx="1369136" cy="431771"/>
                </a:xfrm>
              </p:grpSpPr>
              <p:sp>
                <p:nvSpPr>
                  <p:cNvPr id="46" name="Rounded Rectangle 141"/>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47" name="Flowchart: Delay 142"/>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42"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43" name="Picture 4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Møter</a:t>
              </a:r>
              <a:r>
                <a:rPr lang="en-GB" sz="623" dirty="0">
                  <a:solidFill>
                    <a:sysClr val="windowText" lastClr="000000"/>
                  </a:solidFill>
                </a:rPr>
                <a:t> og </a:t>
              </a:r>
              <a:r>
                <a:rPr lang="en-GB" sz="623" dirty="0" err="1">
                  <a:solidFill>
                    <a:sysClr val="windowText" lastClr="000000"/>
                  </a:solidFill>
                </a:rPr>
                <a:t>utvalg</a:t>
              </a:r>
              <a:endParaRPr lang="en-GB" sz="623" dirty="0">
                <a:solidFill>
                  <a:sysClr val="windowText" lastClr="000000"/>
                </a:solidFill>
              </a:endParaRPr>
            </a:p>
          </p:txBody>
        </p:sp>
      </p:grpSp>
      <p:pic>
        <p:nvPicPr>
          <p:cNvPr id="49" name="Picture 2" descr="Illustrasjonsfoto: Colourbox.no"/>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190144" y="6254304"/>
            <a:ext cx="663733" cy="44248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Rett pil 6"/>
          <p:cNvCxnSpPr>
            <a:cxnSpLocks/>
            <a:endCxn id="58" idx="3"/>
          </p:cNvCxnSpPr>
          <p:nvPr/>
        </p:nvCxnSpPr>
        <p:spPr>
          <a:xfrm flipH="1">
            <a:off x="7390964" y="4779021"/>
            <a:ext cx="3372408" cy="1207415"/>
          </a:xfrm>
          <a:prstGeom prst="straightConnector1">
            <a:avLst/>
          </a:prstGeom>
          <a:ln w="762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58" name="Rektangel 57"/>
          <p:cNvSpPr/>
          <p:nvPr/>
        </p:nvSpPr>
        <p:spPr>
          <a:xfrm>
            <a:off x="5149391" y="5770554"/>
            <a:ext cx="2241573" cy="43176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350" dirty="0">
                <a:solidFill>
                  <a:prstClr val="white"/>
                </a:solidFill>
              </a:rPr>
              <a:t>GI Arkiv Innsyn Oppdatering</a:t>
            </a:r>
          </a:p>
        </p:txBody>
      </p:sp>
      <p:cxnSp>
        <p:nvCxnSpPr>
          <p:cNvPr id="61" name="Rett pil 6"/>
          <p:cNvCxnSpPr>
            <a:cxnSpLocks/>
          </p:cNvCxnSpPr>
          <p:nvPr/>
        </p:nvCxnSpPr>
        <p:spPr>
          <a:xfrm>
            <a:off x="6444165" y="4745830"/>
            <a:ext cx="4537" cy="1025215"/>
          </a:xfrm>
          <a:prstGeom prst="straightConnector1">
            <a:avLst/>
          </a:prstGeom>
          <a:ln w="762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64" name="Rett pil 6"/>
          <p:cNvCxnSpPr>
            <a:cxnSpLocks/>
          </p:cNvCxnSpPr>
          <p:nvPr/>
        </p:nvCxnSpPr>
        <p:spPr>
          <a:xfrm flipH="1">
            <a:off x="7190144" y="4691158"/>
            <a:ext cx="1252948" cy="1046697"/>
          </a:xfrm>
          <a:prstGeom prst="straightConnector1">
            <a:avLst/>
          </a:prstGeom>
          <a:ln w="762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51" name="Rektangel 50"/>
          <p:cNvSpPr/>
          <p:nvPr/>
        </p:nvSpPr>
        <p:spPr>
          <a:xfrm>
            <a:off x="1097275" y="4091452"/>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a:solidFill>
                  <a:prstClr val="white"/>
                </a:solidFill>
              </a:rPr>
              <a:t>Innregistrering</a:t>
            </a:r>
          </a:p>
        </p:txBody>
      </p:sp>
      <p:sp>
        <p:nvSpPr>
          <p:cNvPr id="56" name="Rektangel 55"/>
          <p:cNvSpPr/>
          <p:nvPr/>
        </p:nvSpPr>
        <p:spPr>
          <a:xfrm>
            <a:off x="3358074" y="3184544"/>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a:solidFill>
                  <a:prstClr val="white"/>
                </a:solidFill>
              </a:rPr>
              <a:t>Fellestjenester bygg</a:t>
            </a:r>
          </a:p>
        </p:txBody>
      </p:sp>
      <p:sp>
        <p:nvSpPr>
          <p:cNvPr id="57" name="Rektangel 56"/>
          <p:cNvSpPr/>
          <p:nvPr/>
        </p:nvSpPr>
        <p:spPr>
          <a:xfrm>
            <a:off x="3358188" y="4060020"/>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a:solidFill>
                  <a:prstClr val="white"/>
                </a:solidFill>
              </a:rPr>
              <a:t>FIKS Agent/</a:t>
            </a:r>
            <a:r>
              <a:rPr lang="nb-NO" sz="1350" dirty="0" err="1">
                <a:solidFill>
                  <a:prstClr val="white"/>
                </a:solidFill>
              </a:rPr>
              <a:t>SvarInn</a:t>
            </a:r>
            <a:endParaRPr lang="nb-NO" sz="1350" dirty="0">
              <a:solidFill>
                <a:prstClr val="white"/>
              </a:solidFill>
            </a:endParaRPr>
          </a:p>
        </p:txBody>
      </p:sp>
      <p:cxnSp>
        <p:nvCxnSpPr>
          <p:cNvPr id="59" name="Rett pil 6"/>
          <p:cNvCxnSpPr>
            <a:cxnSpLocks/>
          </p:cNvCxnSpPr>
          <p:nvPr/>
        </p:nvCxnSpPr>
        <p:spPr>
          <a:xfrm>
            <a:off x="4838749" y="4669856"/>
            <a:ext cx="791397" cy="1101189"/>
          </a:xfrm>
          <a:prstGeom prst="straightConnector1">
            <a:avLst/>
          </a:prstGeom>
          <a:ln w="762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60" name="Rett pil 6"/>
          <p:cNvCxnSpPr>
            <a:cxnSpLocks/>
            <a:endCxn id="58" idx="1"/>
          </p:cNvCxnSpPr>
          <p:nvPr/>
        </p:nvCxnSpPr>
        <p:spPr>
          <a:xfrm>
            <a:off x="2770176" y="4745830"/>
            <a:ext cx="2379215" cy="1240606"/>
          </a:xfrm>
          <a:prstGeom prst="straightConnector1">
            <a:avLst/>
          </a:prstGeom>
          <a:ln w="762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62" name="Group 11"/>
          <p:cNvGrpSpPr/>
          <p:nvPr/>
        </p:nvGrpSpPr>
        <p:grpSpPr>
          <a:xfrm>
            <a:off x="1293785" y="2541824"/>
            <a:ext cx="1600270" cy="1615057"/>
            <a:chOff x="-1813367" y="1005537"/>
            <a:chExt cx="1816542" cy="1860210"/>
          </a:xfrm>
        </p:grpSpPr>
        <p:grpSp>
          <p:nvGrpSpPr>
            <p:cNvPr id="63" name="Group 8"/>
            <p:cNvGrpSpPr>
              <a:grpSpLocks noChangeAspect="1"/>
            </p:cNvGrpSpPr>
            <p:nvPr/>
          </p:nvGrpSpPr>
          <p:grpSpPr>
            <a:xfrm>
              <a:off x="-1813367" y="1005537"/>
              <a:ext cx="1816542" cy="1860210"/>
              <a:chOff x="-1813367" y="1005536"/>
              <a:chExt cx="2115838" cy="2166701"/>
            </a:xfrm>
          </p:grpSpPr>
          <p:grpSp>
            <p:nvGrpSpPr>
              <p:cNvPr id="66" name="Group 138"/>
              <p:cNvGrpSpPr>
                <a:grpSpLocks noChangeAspect="1"/>
              </p:cNvGrpSpPr>
              <p:nvPr/>
            </p:nvGrpSpPr>
            <p:grpSpPr>
              <a:xfrm>
                <a:off x="-1813367" y="1005536"/>
                <a:ext cx="2115838" cy="2166701"/>
                <a:chOff x="820651" y="912184"/>
                <a:chExt cx="2115838" cy="2166701"/>
              </a:xfrm>
            </p:grpSpPr>
            <p:sp>
              <p:nvSpPr>
                <p:cNvPr id="70" name="Rounded Rectangle 139"/>
                <p:cNvSpPr/>
                <p:nvPr/>
              </p:nvSpPr>
              <p:spPr>
                <a:xfrm>
                  <a:off x="820651" y="912184"/>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71" name="Group 140"/>
                <p:cNvGrpSpPr/>
                <p:nvPr/>
              </p:nvGrpSpPr>
              <p:grpSpPr>
                <a:xfrm>
                  <a:off x="1194002" y="2647114"/>
                  <a:ext cx="1369136" cy="431771"/>
                  <a:chOff x="1180354" y="2647114"/>
                  <a:chExt cx="1369136" cy="431771"/>
                </a:xfrm>
              </p:grpSpPr>
              <p:sp>
                <p:nvSpPr>
                  <p:cNvPr id="72" name="Rounded Rectangle 141"/>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73" name="Flowchart: Delay 142"/>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68"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69" name="Picture 4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Skanning</a:t>
              </a:r>
              <a:r>
                <a:rPr lang="en-GB" sz="623" dirty="0">
                  <a:solidFill>
                    <a:sysClr val="windowText" lastClr="000000"/>
                  </a:solidFill>
                </a:rPr>
                <a:t> og </a:t>
              </a:r>
              <a:r>
                <a:rPr lang="en-GB" sz="623" dirty="0" err="1">
                  <a:solidFill>
                    <a:sysClr val="windowText" lastClr="000000"/>
                  </a:solidFill>
                </a:rPr>
                <a:t>registrering</a:t>
              </a:r>
              <a:endParaRPr lang="en-GB" sz="623" dirty="0">
                <a:solidFill>
                  <a:sysClr val="windowText" lastClr="000000"/>
                </a:solidFill>
              </a:endParaRPr>
            </a:p>
          </p:txBody>
        </p:sp>
      </p:grpSp>
      <p:grpSp>
        <p:nvGrpSpPr>
          <p:cNvPr id="84" name="Group 11"/>
          <p:cNvGrpSpPr/>
          <p:nvPr/>
        </p:nvGrpSpPr>
        <p:grpSpPr>
          <a:xfrm>
            <a:off x="3431484" y="1193655"/>
            <a:ext cx="1600270" cy="1615057"/>
            <a:chOff x="-1813367" y="1005537"/>
            <a:chExt cx="1816542" cy="1860210"/>
          </a:xfrm>
        </p:grpSpPr>
        <p:grpSp>
          <p:nvGrpSpPr>
            <p:cNvPr id="85" name="Group 8"/>
            <p:cNvGrpSpPr>
              <a:grpSpLocks noChangeAspect="1"/>
            </p:cNvGrpSpPr>
            <p:nvPr/>
          </p:nvGrpSpPr>
          <p:grpSpPr>
            <a:xfrm>
              <a:off x="-1813367" y="1005537"/>
              <a:ext cx="1816542" cy="1860210"/>
              <a:chOff x="-1813367" y="1005536"/>
              <a:chExt cx="2115838" cy="2166701"/>
            </a:xfrm>
          </p:grpSpPr>
          <p:grpSp>
            <p:nvGrpSpPr>
              <p:cNvPr id="87" name="Group 138"/>
              <p:cNvGrpSpPr>
                <a:grpSpLocks noChangeAspect="1"/>
              </p:cNvGrpSpPr>
              <p:nvPr/>
            </p:nvGrpSpPr>
            <p:grpSpPr>
              <a:xfrm>
                <a:off x="-1813367" y="1005536"/>
                <a:ext cx="2115838" cy="2166701"/>
                <a:chOff x="820651" y="912184"/>
                <a:chExt cx="2115838" cy="2166701"/>
              </a:xfrm>
            </p:grpSpPr>
            <p:sp>
              <p:nvSpPr>
                <p:cNvPr id="90" name="Rounded Rectangle 139"/>
                <p:cNvSpPr/>
                <p:nvPr/>
              </p:nvSpPr>
              <p:spPr>
                <a:xfrm>
                  <a:off x="820651" y="912184"/>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91" name="Group 140"/>
                <p:cNvGrpSpPr/>
                <p:nvPr/>
              </p:nvGrpSpPr>
              <p:grpSpPr>
                <a:xfrm>
                  <a:off x="1194002" y="2647114"/>
                  <a:ext cx="1369136" cy="431771"/>
                  <a:chOff x="1180354" y="2647114"/>
                  <a:chExt cx="1369136" cy="431771"/>
                </a:xfrm>
              </p:grpSpPr>
              <p:sp>
                <p:nvSpPr>
                  <p:cNvPr id="92" name="Rounded Rectangle 141"/>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93" name="Flowchart: Delay 142"/>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88"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89" name="Picture 4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6"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Søknadsløsninger</a:t>
              </a:r>
              <a:endParaRPr lang="en-GB" sz="623" dirty="0">
                <a:solidFill>
                  <a:sysClr val="windowText" lastClr="000000"/>
                </a:solidFill>
              </a:endParaRPr>
            </a:p>
          </p:txBody>
        </p:sp>
      </p:grpSp>
      <p:sp>
        <p:nvSpPr>
          <p:cNvPr id="9" name="Tittel 8"/>
          <p:cNvSpPr>
            <a:spLocks noGrp="1"/>
          </p:cNvSpPr>
          <p:nvPr>
            <p:ph type="title"/>
          </p:nvPr>
        </p:nvSpPr>
        <p:spPr>
          <a:xfrm>
            <a:off x="266065" y="225359"/>
            <a:ext cx="10512862" cy="1325563"/>
          </a:xfrm>
        </p:spPr>
        <p:txBody>
          <a:bodyPr>
            <a:normAutofit fontScale="90000"/>
          </a:bodyPr>
          <a:lstStyle/>
          <a:p>
            <a:r>
              <a:rPr lang="nb-NO" dirty="0" err="1"/>
              <a:t>Geointegrasjon</a:t>
            </a:r>
            <a:r>
              <a:rPr lang="nb-NO" dirty="0"/>
              <a:t> gjør det mulig å skifte ut delløsninger uten at det går ut over samhandling…</a:t>
            </a:r>
          </a:p>
        </p:txBody>
      </p:sp>
      <p:grpSp>
        <p:nvGrpSpPr>
          <p:cNvPr id="94" name="Group 11"/>
          <p:cNvGrpSpPr/>
          <p:nvPr/>
        </p:nvGrpSpPr>
        <p:grpSpPr>
          <a:xfrm>
            <a:off x="3122176" y="1428763"/>
            <a:ext cx="1600270" cy="1615057"/>
            <a:chOff x="-1813367" y="1005537"/>
            <a:chExt cx="1816542" cy="1860210"/>
          </a:xfrm>
        </p:grpSpPr>
        <p:grpSp>
          <p:nvGrpSpPr>
            <p:cNvPr id="95" name="Group 8"/>
            <p:cNvGrpSpPr>
              <a:grpSpLocks noChangeAspect="1"/>
            </p:cNvGrpSpPr>
            <p:nvPr/>
          </p:nvGrpSpPr>
          <p:grpSpPr>
            <a:xfrm>
              <a:off x="-1813367" y="1005537"/>
              <a:ext cx="1816542" cy="1860210"/>
              <a:chOff x="-1813367" y="1005536"/>
              <a:chExt cx="2115838" cy="2166701"/>
            </a:xfrm>
          </p:grpSpPr>
          <p:grpSp>
            <p:nvGrpSpPr>
              <p:cNvPr id="97" name="Group 138"/>
              <p:cNvGrpSpPr>
                <a:grpSpLocks noChangeAspect="1"/>
              </p:cNvGrpSpPr>
              <p:nvPr/>
            </p:nvGrpSpPr>
            <p:grpSpPr>
              <a:xfrm>
                <a:off x="-1813367" y="1005536"/>
                <a:ext cx="2115838" cy="2166701"/>
                <a:chOff x="820651" y="912184"/>
                <a:chExt cx="2115838" cy="2166701"/>
              </a:xfrm>
            </p:grpSpPr>
            <p:sp>
              <p:nvSpPr>
                <p:cNvPr id="100" name="Rounded Rectangle 139"/>
                <p:cNvSpPr/>
                <p:nvPr/>
              </p:nvSpPr>
              <p:spPr>
                <a:xfrm>
                  <a:off x="820651" y="912184"/>
                  <a:ext cx="2115838" cy="1680889"/>
                </a:xfrm>
                <a:prstGeom prst="roundRect">
                  <a:avLst>
                    <a:gd name="adj" fmla="val 8500"/>
                  </a:avLst>
                </a:prstGeom>
                <a:solidFill>
                  <a:schemeClr val="accent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101" name="Group 140"/>
                <p:cNvGrpSpPr/>
                <p:nvPr/>
              </p:nvGrpSpPr>
              <p:grpSpPr>
                <a:xfrm>
                  <a:off x="1194002" y="2647114"/>
                  <a:ext cx="1369136" cy="431771"/>
                  <a:chOff x="1180354" y="2647114"/>
                  <a:chExt cx="1369136" cy="431771"/>
                </a:xfrm>
              </p:grpSpPr>
              <p:sp>
                <p:nvSpPr>
                  <p:cNvPr id="102" name="Rounded Rectangle 141"/>
                  <p:cNvSpPr/>
                  <p:nvPr/>
                </p:nvSpPr>
                <p:spPr>
                  <a:xfrm>
                    <a:off x="1496784" y="2647114"/>
                    <a:ext cx="736276" cy="259858"/>
                  </a:xfrm>
                  <a:prstGeom prst="roundRect">
                    <a:avLst>
                      <a:gd name="adj" fmla="val 85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103" name="Flowchart: Delay 142"/>
                  <p:cNvSpPr/>
                  <p:nvPr/>
                </p:nvSpPr>
                <p:spPr>
                  <a:xfrm rot="16200000">
                    <a:off x="1708143" y="2237538"/>
                    <a:ext cx="313558" cy="1369136"/>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98"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99" name="Picture 4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Søknadsløsninger</a:t>
              </a:r>
              <a:endParaRPr lang="en-GB" sz="623" dirty="0">
                <a:solidFill>
                  <a:sysClr val="windowText" lastClr="000000"/>
                </a:solidFill>
              </a:endParaRPr>
            </a:p>
          </p:txBody>
        </p:sp>
      </p:grpSp>
    </p:spTree>
    <p:extLst>
      <p:ext uri="{BB962C8B-B14F-4D97-AF65-F5344CB8AC3E}">
        <p14:creationId xmlns:p14="http://schemas.microsoft.com/office/powerpoint/2010/main" val="8547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2" name="Group 872"/>
          <p:cNvGrpSpPr/>
          <p:nvPr/>
        </p:nvGrpSpPr>
        <p:grpSpPr>
          <a:xfrm>
            <a:off x="1781747" y="1021019"/>
            <a:ext cx="8599212" cy="1381693"/>
            <a:chOff x="0" y="-15311"/>
            <a:chExt cx="9315811" cy="1496832"/>
          </a:xfrm>
        </p:grpSpPr>
        <p:grpSp>
          <p:nvGrpSpPr>
            <p:cNvPr id="859" name="Group 859"/>
            <p:cNvGrpSpPr/>
            <p:nvPr/>
          </p:nvGrpSpPr>
          <p:grpSpPr>
            <a:xfrm>
              <a:off x="0" y="195378"/>
              <a:ext cx="2218050" cy="1100449"/>
              <a:chOff x="0" y="0"/>
              <a:chExt cx="2218049" cy="1100448"/>
            </a:xfrm>
          </p:grpSpPr>
          <p:sp>
            <p:nvSpPr>
              <p:cNvPr id="857" name="Shape 857"/>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58" name="Shape 858"/>
              <p:cNvSpPr/>
              <p:nvPr/>
            </p:nvSpPr>
            <p:spPr>
              <a:xfrm>
                <a:off x="0" y="0"/>
                <a:ext cx="2218050" cy="1100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Arbeidsflaten til saksbehandler</a:t>
                </a:r>
              </a:p>
            </p:txBody>
          </p:sp>
        </p:grpSp>
        <p:grpSp>
          <p:nvGrpSpPr>
            <p:cNvPr id="862" name="Group 862"/>
            <p:cNvGrpSpPr/>
            <p:nvPr/>
          </p:nvGrpSpPr>
          <p:grpSpPr>
            <a:xfrm>
              <a:off x="1774439" y="-15311"/>
              <a:ext cx="2218052" cy="1496832"/>
              <a:chOff x="0" y="-15311"/>
              <a:chExt cx="2218050" cy="1496831"/>
            </a:xfrm>
          </p:grpSpPr>
          <p:sp>
            <p:nvSpPr>
              <p:cNvPr id="860" name="Shape 860"/>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61" name="Shape 861"/>
              <p:cNvSpPr/>
              <p:nvPr/>
            </p:nvSpPr>
            <p:spPr>
              <a:xfrm>
                <a:off x="0" y="-15311"/>
                <a:ext cx="2218050" cy="1496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Standardiserte saksbehandlings-prosesser og milepæler</a:t>
                </a:r>
              </a:p>
            </p:txBody>
          </p:sp>
        </p:grpSp>
        <p:grpSp>
          <p:nvGrpSpPr>
            <p:cNvPr id="865" name="Group 865"/>
            <p:cNvGrpSpPr/>
            <p:nvPr/>
          </p:nvGrpSpPr>
          <p:grpSpPr>
            <a:xfrm>
              <a:off x="3548880" y="81585"/>
              <a:ext cx="2218052" cy="1303040"/>
              <a:chOff x="0" y="-9854"/>
              <a:chExt cx="2218050" cy="1303038"/>
            </a:xfrm>
          </p:grpSpPr>
          <p:sp>
            <p:nvSpPr>
              <p:cNvPr id="863" name="Shape 863"/>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64" name="Shape 864"/>
              <p:cNvSpPr/>
              <p:nvPr/>
            </p:nvSpPr>
            <p:spPr>
              <a:xfrm>
                <a:off x="0" y="-9854"/>
                <a:ext cx="2218050" cy="13030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Løsriving</a:t>
                </a:r>
                <a:r>
                  <a:rPr sz="1292" dirty="0">
                    <a:solidFill>
                      <a:srgbClr val="000000"/>
                    </a:solidFill>
                  </a:rPr>
                  <a:t> </a:t>
                </a:r>
                <a:r>
                  <a:rPr sz="1292" dirty="0" err="1">
                    <a:solidFill>
                      <a:srgbClr val="000000"/>
                    </a:solidFill>
                  </a:rPr>
                  <a:t>av</a:t>
                </a:r>
                <a:r>
                  <a:rPr sz="1292" dirty="0">
                    <a:solidFill>
                      <a:srgbClr val="000000"/>
                    </a:solidFill>
                  </a:rPr>
                  <a:t> </a:t>
                </a:r>
                <a:r>
                  <a:rPr sz="1292" dirty="0" err="1">
                    <a:solidFill>
                      <a:srgbClr val="000000"/>
                    </a:solidFill>
                  </a:rPr>
                  <a:t>saksbehandling</a:t>
                </a:r>
                <a:r>
                  <a:rPr sz="1292" dirty="0">
                    <a:solidFill>
                      <a:srgbClr val="000000"/>
                    </a:solidFill>
                  </a:rPr>
                  <a:t>  </a:t>
                </a:r>
                <a:r>
                  <a:rPr lang="nb-NO" sz="1292" dirty="0">
                    <a:solidFill>
                      <a:srgbClr val="000000"/>
                    </a:solidFill>
                  </a:rPr>
                  <a:t>            </a:t>
                </a:r>
                <a:r>
                  <a:rPr sz="1292" dirty="0" err="1">
                    <a:solidFill>
                      <a:srgbClr val="000000"/>
                    </a:solidFill>
                  </a:rPr>
                  <a:t>fra</a:t>
                </a:r>
                <a:r>
                  <a:rPr sz="1292" dirty="0">
                    <a:solidFill>
                      <a:srgbClr val="000000"/>
                    </a:solidFill>
                  </a:rPr>
                  <a:t> </a:t>
                </a:r>
                <a:r>
                  <a:rPr sz="1292" dirty="0" err="1">
                    <a:solidFill>
                      <a:srgbClr val="000000"/>
                    </a:solidFill>
                  </a:rPr>
                  <a:t>arkiv</a:t>
                </a:r>
                <a:endParaRPr sz="1292" dirty="0">
                  <a:solidFill>
                    <a:srgbClr val="000000"/>
                  </a:solidFill>
                </a:endParaRPr>
              </a:p>
            </p:txBody>
          </p:sp>
        </p:grpSp>
        <p:grpSp>
          <p:nvGrpSpPr>
            <p:cNvPr id="868" name="Group 868"/>
            <p:cNvGrpSpPr/>
            <p:nvPr/>
          </p:nvGrpSpPr>
          <p:grpSpPr>
            <a:xfrm>
              <a:off x="5323320" y="94123"/>
              <a:ext cx="2218052" cy="1302960"/>
              <a:chOff x="0" y="-9815"/>
              <a:chExt cx="2218050" cy="1302959"/>
            </a:xfrm>
          </p:grpSpPr>
          <p:sp>
            <p:nvSpPr>
              <p:cNvPr id="866" name="Shape 866"/>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b="1"/>
                </a:pPr>
                <a:endParaRPr sz="1662" b="1">
                  <a:solidFill>
                    <a:prstClr val="black"/>
                  </a:solidFill>
                </a:endParaRPr>
              </a:p>
            </p:txBody>
          </p:sp>
          <p:sp>
            <p:nvSpPr>
              <p:cNvPr id="867" name="Shape 867"/>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292" b="0">
                    <a:solidFill>
                      <a:prstClr val="black"/>
                    </a:solidFill>
                  </a:rPr>
                  <a:t>Innhenting og gjenbruk av informasjon</a:t>
                </a:r>
              </a:p>
            </p:txBody>
          </p:sp>
        </p:grpSp>
        <p:grpSp>
          <p:nvGrpSpPr>
            <p:cNvPr id="871" name="Group 871"/>
            <p:cNvGrpSpPr/>
            <p:nvPr/>
          </p:nvGrpSpPr>
          <p:grpSpPr>
            <a:xfrm>
              <a:off x="7097760" y="94123"/>
              <a:ext cx="2218051" cy="1302960"/>
              <a:chOff x="0" y="-9815"/>
              <a:chExt cx="2218050" cy="1302959"/>
            </a:xfrm>
          </p:grpSpPr>
          <p:sp>
            <p:nvSpPr>
              <p:cNvPr id="869" name="Shape 869"/>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70" name="Shape 870"/>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Rapportering</a:t>
                </a:r>
                <a:r>
                  <a:rPr sz="1292" dirty="0">
                    <a:solidFill>
                      <a:srgbClr val="000000"/>
                    </a:solidFill>
                  </a:rPr>
                  <a:t> </a:t>
                </a:r>
                <a:r>
                  <a:rPr sz="1292" dirty="0" err="1">
                    <a:solidFill>
                      <a:srgbClr val="000000"/>
                    </a:solidFill>
                  </a:rPr>
                  <a:t>og</a:t>
                </a:r>
                <a:r>
                  <a:rPr sz="1292" dirty="0">
                    <a:solidFill>
                      <a:srgbClr val="000000"/>
                    </a:solidFill>
                  </a:rPr>
                  <a:t> </a:t>
                </a:r>
                <a:r>
                  <a:rPr sz="1292" dirty="0" err="1">
                    <a:solidFill>
                      <a:srgbClr val="000000"/>
                    </a:solidFill>
                  </a:rPr>
                  <a:t>styrings</a:t>
                </a:r>
                <a:r>
                  <a:rPr sz="1292" dirty="0">
                    <a:solidFill>
                      <a:srgbClr val="000000"/>
                    </a:solidFill>
                  </a:rPr>
                  <a:t>-</a:t>
                </a:r>
                <a:r>
                  <a:rPr lang="nb-NO" sz="1292" dirty="0">
                    <a:solidFill>
                      <a:srgbClr val="000000"/>
                    </a:solidFill>
                  </a:rPr>
                  <a:t> </a:t>
                </a:r>
                <a:r>
                  <a:rPr sz="1292" dirty="0" err="1">
                    <a:solidFill>
                      <a:srgbClr val="000000"/>
                    </a:solidFill>
                  </a:rPr>
                  <a:t>informasjon</a:t>
                </a:r>
                <a:endParaRPr sz="1292" dirty="0">
                  <a:solidFill>
                    <a:srgbClr val="000000"/>
                  </a:solidFill>
                </a:endParaRPr>
              </a:p>
            </p:txBody>
          </p:sp>
        </p:grpSp>
      </p:grpSp>
      <p:sp>
        <p:nvSpPr>
          <p:cNvPr id="873" name="Shape 873"/>
          <p:cNvSpPr/>
          <p:nvPr/>
        </p:nvSpPr>
        <p:spPr>
          <a:xfrm flipH="1">
            <a:off x="1524001" y="1999923"/>
            <a:ext cx="5428474" cy="286621"/>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74" name="Shape 874"/>
          <p:cNvSpPr/>
          <p:nvPr/>
        </p:nvSpPr>
        <p:spPr>
          <a:xfrm>
            <a:off x="8333527" y="1999923"/>
            <a:ext cx="2264137" cy="326505"/>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18" y="2388577"/>
            <a:ext cx="4135945" cy="359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tel 1"/>
          <p:cNvSpPr txBox="1">
            <a:spLocks/>
          </p:cNvSpPr>
          <p:nvPr/>
        </p:nvSpPr>
        <p:spPr>
          <a:xfrm>
            <a:off x="1896774" y="477860"/>
            <a:ext cx="8229600" cy="548195"/>
          </a:xfrm>
          <a:prstGeom prst="rect">
            <a:avLst/>
          </a:prstGeom>
        </p:spPr>
        <p:txBody>
          <a:bodyPr>
            <a:normAutofit/>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4" dirty="0">
                <a:solidFill>
                  <a:srgbClr val="001A58"/>
                </a:solidFill>
              </a:rPr>
              <a:t> Standardisert tilgang til og gjenbruk av informasjon</a:t>
            </a:r>
          </a:p>
        </p:txBody>
      </p:sp>
    </p:spTree>
    <p:extLst>
      <p:ext uri="{BB962C8B-B14F-4D97-AF65-F5344CB8AC3E}">
        <p14:creationId xmlns:p14="http://schemas.microsoft.com/office/powerpoint/2010/main" val="421877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8921603" y="571324"/>
            <a:ext cx="3105252" cy="1806116"/>
          </a:xfrm>
          <a:prstGeom prst="rect">
            <a:avLst/>
          </a:prstGeom>
        </p:spPr>
      </p:pic>
      <p:sp>
        <p:nvSpPr>
          <p:cNvPr id="60" name="Shape 60"/>
          <p:cNvSpPr txBox="1">
            <a:spLocks noGrp="1"/>
          </p:cNvSpPr>
          <p:nvPr>
            <p:ph type="title"/>
          </p:nvPr>
        </p:nvSpPr>
        <p:spPr>
          <a:xfrm>
            <a:off x="538367" y="224569"/>
            <a:ext cx="9638679" cy="763599"/>
          </a:xfrm>
          <a:prstGeom prst="rect">
            <a:avLst/>
          </a:prstGeom>
        </p:spPr>
        <p:txBody>
          <a:bodyPr vert="horz" lIns="121900" tIns="121900" rIns="121900" bIns="121900" rtlCol="0" anchor="t" anchorCtr="0">
            <a:noAutofit/>
          </a:bodyPr>
          <a:lstStyle/>
          <a:p>
            <a:r>
              <a:rPr lang="nb" dirty="0"/>
              <a:t>Eksempler på relevante data som tjenester i en plan- og byggesaksprosess...</a:t>
            </a:r>
          </a:p>
        </p:txBody>
      </p:sp>
      <p:sp>
        <p:nvSpPr>
          <p:cNvPr id="61" name="Shape 61"/>
          <p:cNvSpPr txBox="1">
            <a:spLocks noGrp="1"/>
          </p:cNvSpPr>
          <p:nvPr>
            <p:ph type="body" idx="1"/>
          </p:nvPr>
        </p:nvSpPr>
        <p:spPr>
          <a:xfrm>
            <a:off x="415600" y="1143441"/>
            <a:ext cx="5940000" cy="4555200"/>
          </a:xfrm>
          <a:prstGeom prst="rect">
            <a:avLst/>
          </a:prstGeom>
        </p:spPr>
        <p:txBody>
          <a:bodyPr vert="horz" lIns="121900" tIns="121900" rIns="121900" bIns="121900" rtlCol="0" anchor="t" anchorCtr="0">
            <a:noAutofit/>
          </a:bodyPr>
          <a:lstStyle/>
          <a:p>
            <a:pPr>
              <a:buNone/>
            </a:pPr>
            <a:r>
              <a:rPr lang="nb" sz="1467" b="1" dirty="0">
                <a:solidFill>
                  <a:srgbClr val="FFFFFF"/>
                </a:solidFill>
              </a:rPr>
              <a:t>Kartlag som aktivt brukes i byggesaksbehandlingen:</a:t>
            </a:r>
          </a:p>
          <a:p>
            <a:pPr marL="609585" indent="-304792">
              <a:lnSpc>
                <a:spcPct val="115000"/>
              </a:lnSpc>
              <a:buFont typeface="Arial" panose="020B0604020202020204" pitchFamily="34" charset="0"/>
              <a:buChar char="•"/>
            </a:pPr>
            <a:r>
              <a:rPr lang="nb" sz="1800" dirty="0">
                <a:solidFill>
                  <a:schemeClr val="dk1"/>
                </a:solidFill>
              </a:rPr>
              <a:t>Arkivdata (historiske plan- og byggesaksarkiv)</a:t>
            </a:r>
          </a:p>
          <a:p>
            <a:pPr marL="609585" indent="-304792">
              <a:lnSpc>
                <a:spcPct val="115000"/>
              </a:lnSpc>
              <a:buFont typeface="Arial" panose="020B0604020202020204" pitchFamily="34" charset="0"/>
              <a:buChar char="•"/>
            </a:pPr>
            <a:r>
              <a:rPr lang="nb" sz="1800" dirty="0">
                <a:solidFill>
                  <a:schemeClr val="dk1"/>
                </a:solidFill>
              </a:rPr>
              <a:t>Standardkart med koter, nabogrenser etc.</a:t>
            </a:r>
          </a:p>
          <a:p>
            <a:pPr marL="609585" indent="-304792">
              <a:lnSpc>
                <a:spcPct val="115000"/>
              </a:lnSpc>
              <a:buFont typeface="Arial" panose="020B0604020202020204" pitchFamily="34" charset="0"/>
              <a:buChar char="•"/>
            </a:pPr>
            <a:r>
              <a:rPr lang="nb" sz="1800" dirty="0">
                <a:solidFill>
                  <a:schemeClr val="dk1"/>
                </a:solidFill>
              </a:rPr>
              <a:t>Reguleringsplaner (kart og bestemmelser)</a:t>
            </a:r>
          </a:p>
          <a:p>
            <a:pPr marL="609585" indent="-304792">
              <a:lnSpc>
                <a:spcPct val="115000"/>
              </a:lnSpc>
              <a:buFont typeface="Arial" panose="020B0604020202020204" pitchFamily="34" charset="0"/>
              <a:buChar char="•"/>
            </a:pPr>
            <a:r>
              <a:rPr lang="nb" sz="1800" dirty="0">
                <a:solidFill>
                  <a:schemeClr val="dk1"/>
                </a:solidFill>
              </a:rPr>
              <a:t>KPA (Kommuneplanens arealdel)</a:t>
            </a:r>
          </a:p>
          <a:p>
            <a:pPr marL="609585" indent="-304792">
              <a:lnSpc>
                <a:spcPct val="115000"/>
              </a:lnSpc>
              <a:buFont typeface="Arial" panose="020B0604020202020204" pitchFamily="34" charset="0"/>
              <a:buChar char="•"/>
            </a:pPr>
            <a:r>
              <a:rPr lang="nb" sz="1800" dirty="0">
                <a:solidFill>
                  <a:schemeClr val="dk1"/>
                </a:solidFill>
              </a:rPr>
              <a:t>Kommunedelplan</a:t>
            </a:r>
          </a:p>
          <a:p>
            <a:pPr marL="609585" indent="-304792">
              <a:lnSpc>
                <a:spcPct val="115000"/>
              </a:lnSpc>
              <a:buFont typeface="Arial" panose="020B0604020202020204" pitchFamily="34" charset="0"/>
              <a:buChar char="•"/>
            </a:pPr>
            <a:r>
              <a:rPr lang="nb" sz="1800" dirty="0">
                <a:solidFill>
                  <a:schemeClr val="dk1"/>
                </a:solidFill>
              </a:rPr>
              <a:t>Aktsomhet kulturminner</a:t>
            </a:r>
          </a:p>
          <a:p>
            <a:pPr marL="609585" indent="-304792">
              <a:lnSpc>
                <a:spcPct val="115000"/>
              </a:lnSpc>
              <a:buFont typeface="Arial" panose="020B0604020202020204" pitchFamily="34" charset="0"/>
              <a:buChar char="•"/>
            </a:pPr>
            <a:r>
              <a:rPr lang="nb" sz="1800" dirty="0">
                <a:solidFill>
                  <a:schemeClr val="dk1"/>
                </a:solidFill>
              </a:rPr>
              <a:t>Grunnforhold</a:t>
            </a:r>
          </a:p>
          <a:p>
            <a:pPr marL="609585" indent="-304792">
              <a:lnSpc>
                <a:spcPct val="115000"/>
              </a:lnSpc>
              <a:buFont typeface="Arial" panose="020B0604020202020204" pitchFamily="34" charset="0"/>
              <a:buChar char="•"/>
            </a:pPr>
            <a:r>
              <a:rPr lang="nb" sz="1800" dirty="0">
                <a:solidFill>
                  <a:schemeClr val="dk1"/>
                </a:solidFill>
              </a:rPr>
              <a:t>Støysoner</a:t>
            </a:r>
          </a:p>
          <a:p>
            <a:pPr marL="609585" indent="-304792">
              <a:lnSpc>
                <a:spcPct val="115000"/>
              </a:lnSpc>
              <a:buFont typeface="Arial" panose="020B0604020202020204" pitchFamily="34" charset="0"/>
              <a:buChar char="•"/>
            </a:pPr>
            <a:r>
              <a:rPr lang="nb" sz="1800" dirty="0">
                <a:solidFill>
                  <a:schemeClr val="dk1"/>
                </a:solidFill>
              </a:rPr>
              <a:t>Vegtyper</a:t>
            </a:r>
          </a:p>
          <a:p>
            <a:pPr marL="609585" indent="-304792">
              <a:lnSpc>
                <a:spcPct val="115000"/>
              </a:lnSpc>
              <a:buFont typeface="Arial" panose="020B0604020202020204" pitchFamily="34" charset="0"/>
              <a:buChar char="•"/>
            </a:pPr>
            <a:r>
              <a:rPr lang="nb" sz="1800" dirty="0">
                <a:solidFill>
                  <a:schemeClr val="dk1"/>
                </a:solidFill>
              </a:rPr>
              <a:t>Konsesjonsområde fjernvarme</a:t>
            </a:r>
          </a:p>
          <a:p>
            <a:pPr marL="609585" indent="-304792">
              <a:lnSpc>
                <a:spcPct val="115000"/>
              </a:lnSpc>
              <a:buFont typeface="Arial" panose="020B0604020202020204" pitchFamily="34" charset="0"/>
              <a:buChar char="•"/>
            </a:pPr>
            <a:r>
              <a:rPr lang="nb" sz="1800" dirty="0">
                <a:solidFill>
                  <a:schemeClr val="dk1"/>
                </a:solidFill>
              </a:rPr>
              <a:t>Vann- og avløp</a:t>
            </a:r>
          </a:p>
          <a:p>
            <a:pPr marL="609585" indent="-304792">
              <a:lnSpc>
                <a:spcPct val="115000"/>
              </a:lnSpc>
              <a:buFont typeface="Arial" panose="020B0604020202020204" pitchFamily="34" charset="0"/>
              <a:buChar char="•"/>
            </a:pPr>
            <a:r>
              <a:rPr lang="nb" sz="1800" dirty="0">
                <a:solidFill>
                  <a:schemeClr val="dk1"/>
                </a:solidFill>
              </a:rPr>
              <a:t>Aktsomhetskart flomfare og havstigning</a:t>
            </a:r>
          </a:p>
          <a:p>
            <a:pPr marL="609585" indent="-304792">
              <a:lnSpc>
                <a:spcPct val="115000"/>
              </a:lnSpc>
              <a:buFont typeface="Arial" panose="020B0604020202020204" pitchFamily="34" charset="0"/>
              <a:buChar char="•"/>
            </a:pPr>
            <a:r>
              <a:rPr lang="nb" sz="1800" dirty="0">
                <a:solidFill>
                  <a:schemeClr val="dk1"/>
                </a:solidFill>
              </a:rPr>
              <a:t>Flyfoto</a:t>
            </a:r>
          </a:p>
          <a:p>
            <a:pPr marL="609585" indent="-304792">
              <a:lnSpc>
                <a:spcPct val="115000"/>
              </a:lnSpc>
              <a:buFont typeface="Arial" panose="020B0604020202020204" pitchFamily="34" charset="0"/>
              <a:buChar char="•"/>
            </a:pPr>
            <a:r>
              <a:rPr lang="nb" sz="1800" dirty="0">
                <a:solidFill>
                  <a:schemeClr val="dk1"/>
                </a:solidFill>
              </a:rPr>
              <a:t>Høydemodell/3D løsning</a:t>
            </a:r>
          </a:p>
        </p:txBody>
      </p:sp>
      <p:sp>
        <p:nvSpPr>
          <p:cNvPr id="62" name="Shape 62"/>
          <p:cNvSpPr txBox="1"/>
          <p:nvPr/>
        </p:nvSpPr>
        <p:spPr>
          <a:xfrm>
            <a:off x="5357707" y="1737931"/>
            <a:ext cx="5924917" cy="4734867"/>
          </a:xfrm>
          <a:prstGeom prst="rect">
            <a:avLst/>
          </a:prstGeom>
          <a:noFill/>
          <a:ln>
            <a:noFill/>
          </a:ln>
        </p:spPr>
        <p:txBody>
          <a:bodyPr lIns="121900" tIns="121900" rIns="121900" bIns="121900" anchor="ctr" anchorCtr="0">
            <a:noAutofit/>
          </a:bodyPr>
          <a:lstStyle/>
          <a:p>
            <a:pPr marL="609585" indent="-304792">
              <a:lnSpc>
                <a:spcPct val="115000"/>
              </a:lnSpc>
              <a:buFont typeface="Arial" panose="020B0604020202020204" pitchFamily="34" charset="0"/>
              <a:buChar char="•"/>
            </a:pPr>
            <a:r>
              <a:rPr lang="nb" dirty="0">
                <a:solidFill>
                  <a:prstClr val="black"/>
                </a:solidFill>
              </a:rPr>
              <a:t>3D løsning- sol/skygge</a:t>
            </a:r>
          </a:p>
          <a:p>
            <a:pPr marL="609585" indent="-304792">
              <a:lnSpc>
                <a:spcPct val="115000"/>
              </a:lnSpc>
              <a:buFont typeface="Arial" panose="020B0604020202020204" pitchFamily="34" charset="0"/>
              <a:buChar char="•"/>
            </a:pPr>
            <a:r>
              <a:rPr lang="nb" dirty="0">
                <a:solidFill>
                  <a:prstClr val="black"/>
                </a:solidFill>
              </a:rPr>
              <a:t>Aktomhetskart forurenset grunn</a:t>
            </a:r>
          </a:p>
          <a:p>
            <a:pPr marL="609585" indent="-304792">
              <a:lnSpc>
                <a:spcPct val="115000"/>
              </a:lnSpc>
              <a:buFont typeface="Arial" panose="020B0604020202020204" pitchFamily="34" charset="0"/>
              <a:buChar char="•"/>
            </a:pPr>
            <a:r>
              <a:rPr lang="nb" dirty="0">
                <a:solidFill>
                  <a:prstClr val="black"/>
                </a:solidFill>
              </a:rPr>
              <a:t>Biomangfold og naturverdier</a:t>
            </a:r>
          </a:p>
          <a:p>
            <a:pPr marL="609585" indent="-304792">
              <a:lnSpc>
                <a:spcPct val="115000"/>
              </a:lnSpc>
              <a:buFont typeface="Arial" panose="020B0604020202020204" pitchFamily="34" charset="0"/>
              <a:buChar char="•"/>
            </a:pPr>
            <a:r>
              <a:rPr lang="nb" dirty="0">
                <a:solidFill>
                  <a:prstClr val="black"/>
                </a:solidFill>
              </a:rPr>
              <a:t>Arealressurskart, ligger under Standardkart</a:t>
            </a:r>
          </a:p>
          <a:p>
            <a:pPr>
              <a:lnSpc>
                <a:spcPct val="115000"/>
              </a:lnSpc>
            </a:pPr>
            <a:endParaRPr lang="nb" b="1" dirty="0">
              <a:solidFill>
                <a:prstClr val="black"/>
              </a:solidFill>
            </a:endParaRPr>
          </a:p>
          <a:p>
            <a:pPr>
              <a:lnSpc>
                <a:spcPct val="115000"/>
              </a:lnSpc>
            </a:pPr>
            <a:r>
              <a:rPr lang="nb" b="1" dirty="0">
                <a:solidFill>
                  <a:prstClr val="black"/>
                </a:solidFill>
              </a:rPr>
              <a:t>Data som ikke ligger i kartsystemet, men som brukes mye:</a:t>
            </a:r>
          </a:p>
          <a:p>
            <a:pPr marL="609585" indent="-304792">
              <a:lnSpc>
                <a:spcPct val="115000"/>
              </a:lnSpc>
              <a:buFont typeface="Arial" panose="020B0604020202020204" pitchFamily="34" charset="0"/>
              <a:buChar char="•"/>
            </a:pPr>
            <a:r>
              <a:rPr lang="nb" dirty="0">
                <a:solidFill>
                  <a:prstClr val="black"/>
                </a:solidFill>
              </a:rPr>
              <a:t>Sårbarhetsområder mht brann</a:t>
            </a:r>
          </a:p>
          <a:p>
            <a:pPr marL="609585" indent="-304792">
              <a:lnSpc>
                <a:spcPct val="115000"/>
              </a:lnSpc>
              <a:buFont typeface="Arial" panose="020B0604020202020204" pitchFamily="34" charset="0"/>
              <a:buChar char="•"/>
            </a:pPr>
            <a:r>
              <a:rPr lang="nb" dirty="0">
                <a:solidFill>
                  <a:prstClr val="black"/>
                </a:solidFill>
              </a:rPr>
              <a:t>Støy fra jernbane</a:t>
            </a:r>
          </a:p>
          <a:p>
            <a:pPr marL="609585" indent="-304792">
              <a:lnSpc>
                <a:spcPct val="115000"/>
              </a:lnSpc>
              <a:buFont typeface="Arial" panose="020B0604020202020204" pitchFamily="34" charset="0"/>
              <a:buChar char="•"/>
            </a:pPr>
            <a:r>
              <a:rPr lang="nb" dirty="0">
                <a:solidFill>
                  <a:prstClr val="black"/>
                </a:solidFill>
              </a:rPr>
              <a:t>Oversikt over EL-traseer (NVE sitt kart som brukes i forbindelse med sikringssoner og avstand til bebyggelse)</a:t>
            </a:r>
          </a:p>
          <a:p>
            <a:pPr marL="609585" indent="-304792">
              <a:lnSpc>
                <a:spcPct val="115000"/>
              </a:lnSpc>
              <a:buFont typeface="Arial" panose="020B0604020202020204" pitchFamily="34" charset="0"/>
              <a:buChar char="•"/>
            </a:pPr>
            <a:r>
              <a:rPr lang="nb" dirty="0">
                <a:solidFill>
                  <a:prstClr val="black"/>
                </a:solidFill>
              </a:rPr>
              <a:t>Sti og løypekart, ligger normalt ikke i kartsystemet, men kan være en del av markaplan/friluftsplan</a:t>
            </a:r>
          </a:p>
          <a:p>
            <a:pPr>
              <a:lnSpc>
                <a:spcPct val="115000"/>
              </a:lnSpc>
              <a:spcAft>
                <a:spcPts val="2133"/>
              </a:spcAft>
            </a:pPr>
            <a:endParaRPr dirty="0">
              <a:solidFill>
                <a:prstClr val="black"/>
              </a:solidFill>
            </a:endParaRPr>
          </a:p>
        </p:txBody>
      </p:sp>
    </p:spTree>
    <p:extLst>
      <p:ext uri="{BB962C8B-B14F-4D97-AF65-F5344CB8AC3E}">
        <p14:creationId xmlns:p14="http://schemas.microsoft.com/office/powerpoint/2010/main" val="103595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3" name="Group 893"/>
          <p:cNvGrpSpPr/>
          <p:nvPr/>
        </p:nvGrpSpPr>
        <p:grpSpPr>
          <a:xfrm>
            <a:off x="1781747" y="1021019"/>
            <a:ext cx="8599212" cy="1381693"/>
            <a:chOff x="0" y="-15311"/>
            <a:chExt cx="9315811" cy="1496832"/>
          </a:xfrm>
        </p:grpSpPr>
        <p:grpSp>
          <p:nvGrpSpPr>
            <p:cNvPr id="880" name="Group 880"/>
            <p:cNvGrpSpPr/>
            <p:nvPr/>
          </p:nvGrpSpPr>
          <p:grpSpPr>
            <a:xfrm>
              <a:off x="0" y="195378"/>
              <a:ext cx="2218050" cy="1100449"/>
              <a:chOff x="0" y="0"/>
              <a:chExt cx="2218049" cy="1100448"/>
            </a:xfrm>
          </p:grpSpPr>
          <p:sp>
            <p:nvSpPr>
              <p:cNvPr id="878" name="Shape 878"/>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79" name="Shape 879"/>
              <p:cNvSpPr/>
              <p:nvPr/>
            </p:nvSpPr>
            <p:spPr>
              <a:xfrm>
                <a:off x="0" y="0"/>
                <a:ext cx="2218050" cy="1100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Arbeidsflaten til saksbehandler</a:t>
                </a:r>
              </a:p>
            </p:txBody>
          </p:sp>
        </p:grpSp>
        <p:grpSp>
          <p:nvGrpSpPr>
            <p:cNvPr id="883" name="Group 883"/>
            <p:cNvGrpSpPr/>
            <p:nvPr/>
          </p:nvGrpSpPr>
          <p:grpSpPr>
            <a:xfrm>
              <a:off x="1774439" y="-15311"/>
              <a:ext cx="2218052" cy="1496832"/>
              <a:chOff x="0" y="-15311"/>
              <a:chExt cx="2218050" cy="1496831"/>
            </a:xfrm>
          </p:grpSpPr>
          <p:sp>
            <p:nvSpPr>
              <p:cNvPr id="881" name="Shape 881"/>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82" name="Shape 882"/>
              <p:cNvSpPr/>
              <p:nvPr/>
            </p:nvSpPr>
            <p:spPr>
              <a:xfrm>
                <a:off x="0" y="-15311"/>
                <a:ext cx="2218050" cy="1496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Standardiserte saksbehandlings-prosesser og milepæler</a:t>
                </a:r>
              </a:p>
            </p:txBody>
          </p:sp>
        </p:grpSp>
        <p:grpSp>
          <p:nvGrpSpPr>
            <p:cNvPr id="886" name="Group 886"/>
            <p:cNvGrpSpPr/>
            <p:nvPr/>
          </p:nvGrpSpPr>
          <p:grpSpPr>
            <a:xfrm>
              <a:off x="3548880" y="81585"/>
              <a:ext cx="2218052" cy="1303040"/>
              <a:chOff x="0" y="-9854"/>
              <a:chExt cx="2218050" cy="1303038"/>
            </a:xfrm>
          </p:grpSpPr>
          <p:sp>
            <p:nvSpPr>
              <p:cNvPr id="884" name="Shape 884"/>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85" name="Shape 885"/>
              <p:cNvSpPr/>
              <p:nvPr/>
            </p:nvSpPr>
            <p:spPr>
              <a:xfrm>
                <a:off x="0" y="-9854"/>
                <a:ext cx="2218050" cy="13030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Løsriving</a:t>
                </a:r>
                <a:r>
                  <a:rPr sz="1292" dirty="0">
                    <a:solidFill>
                      <a:srgbClr val="000000"/>
                    </a:solidFill>
                  </a:rPr>
                  <a:t> </a:t>
                </a:r>
                <a:r>
                  <a:rPr sz="1292" dirty="0" err="1">
                    <a:solidFill>
                      <a:srgbClr val="000000"/>
                    </a:solidFill>
                  </a:rPr>
                  <a:t>av</a:t>
                </a:r>
                <a:r>
                  <a:rPr sz="1292" dirty="0">
                    <a:solidFill>
                      <a:srgbClr val="000000"/>
                    </a:solidFill>
                  </a:rPr>
                  <a:t> </a:t>
                </a:r>
                <a:r>
                  <a:rPr sz="1292" dirty="0" err="1">
                    <a:solidFill>
                      <a:srgbClr val="000000"/>
                    </a:solidFill>
                  </a:rPr>
                  <a:t>saksbehandling</a:t>
                </a:r>
                <a:r>
                  <a:rPr sz="1292" dirty="0">
                    <a:solidFill>
                      <a:srgbClr val="000000"/>
                    </a:solidFill>
                  </a:rPr>
                  <a:t>  </a:t>
                </a:r>
                <a:r>
                  <a:rPr lang="nb-NO" sz="1292" dirty="0">
                    <a:solidFill>
                      <a:srgbClr val="000000"/>
                    </a:solidFill>
                  </a:rPr>
                  <a:t>            </a:t>
                </a:r>
                <a:r>
                  <a:rPr sz="1292" dirty="0" err="1">
                    <a:solidFill>
                      <a:srgbClr val="000000"/>
                    </a:solidFill>
                  </a:rPr>
                  <a:t>fra</a:t>
                </a:r>
                <a:r>
                  <a:rPr sz="1292" dirty="0">
                    <a:solidFill>
                      <a:srgbClr val="000000"/>
                    </a:solidFill>
                  </a:rPr>
                  <a:t> </a:t>
                </a:r>
                <a:r>
                  <a:rPr sz="1292" dirty="0" err="1">
                    <a:solidFill>
                      <a:srgbClr val="000000"/>
                    </a:solidFill>
                  </a:rPr>
                  <a:t>arkiv</a:t>
                </a:r>
                <a:endParaRPr sz="1292" dirty="0">
                  <a:solidFill>
                    <a:srgbClr val="000000"/>
                  </a:solidFill>
                </a:endParaRPr>
              </a:p>
            </p:txBody>
          </p:sp>
        </p:grpSp>
        <p:grpSp>
          <p:nvGrpSpPr>
            <p:cNvPr id="889" name="Group 889"/>
            <p:cNvGrpSpPr/>
            <p:nvPr/>
          </p:nvGrpSpPr>
          <p:grpSpPr>
            <a:xfrm>
              <a:off x="5323320" y="94123"/>
              <a:ext cx="2218052" cy="1302960"/>
              <a:chOff x="0" y="-9815"/>
              <a:chExt cx="2218050" cy="1302959"/>
            </a:xfrm>
          </p:grpSpPr>
          <p:sp>
            <p:nvSpPr>
              <p:cNvPr id="887" name="Shape 887"/>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88" name="Shape 888"/>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Innhenting og gjenbruk av informasjon</a:t>
                </a:r>
              </a:p>
            </p:txBody>
          </p:sp>
        </p:grpSp>
        <p:grpSp>
          <p:nvGrpSpPr>
            <p:cNvPr id="892" name="Group 892"/>
            <p:cNvGrpSpPr/>
            <p:nvPr/>
          </p:nvGrpSpPr>
          <p:grpSpPr>
            <a:xfrm>
              <a:off x="7097760" y="191059"/>
              <a:ext cx="2218051" cy="1109087"/>
              <a:chOff x="0" y="87121"/>
              <a:chExt cx="2218050" cy="1109086"/>
            </a:xfrm>
          </p:grpSpPr>
          <p:sp>
            <p:nvSpPr>
              <p:cNvPr id="890" name="Shape 890"/>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b="1"/>
                </a:pPr>
                <a:endParaRPr sz="1662" b="1">
                  <a:solidFill>
                    <a:prstClr val="black"/>
                  </a:solidFill>
                </a:endParaRPr>
              </a:p>
            </p:txBody>
          </p:sp>
          <p:sp>
            <p:nvSpPr>
              <p:cNvPr id="891" name="Shape 891"/>
              <p:cNvSpPr/>
              <p:nvPr/>
            </p:nvSpPr>
            <p:spPr>
              <a:xfrm>
                <a:off x="0" y="87121"/>
                <a:ext cx="2218050" cy="1109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292" b="0">
                    <a:solidFill>
                      <a:prstClr val="black"/>
                    </a:solidFill>
                  </a:rPr>
                  <a:t>Rapportering og styrings-informasjon</a:t>
                </a:r>
              </a:p>
            </p:txBody>
          </p:sp>
        </p:grpSp>
      </p:grpSp>
      <p:sp>
        <p:nvSpPr>
          <p:cNvPr id="894" name="Shape 894"/>
          <p:cNvSpPr/>
          <p:nvPr/>
        </p:nvSpPr>
        <p:spPr>
          <a:xfrm flipH="1">
            <a:off x="1524002" y="1999923"/>
            <a:ext cx="7219013" cy="286621"/>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95" name="Shape 895"/>
          <p:cNvSpPr/>
          <p:nvPr/>
        </p:nvSpPr>
        <p:spPr>
          <a:xfrm>
            <a:off x="10046965" y="1999923"/>
            <a:ext cx="550699" cy="326505"/>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pic>
        <p:nvPicPr>
          <p:cNvPr id="897" name="image73.png"/>
          <p:cNvPicPr/>
          <p:nvPr/>
        </p:nvPicPr>
        <p:blipFill>
          <a:blip r:embed="rId3">
            <a:extLst/>
          </a:blip>
          <a:stretch>
            <a:fillRect/>
          </a:stretch>
        </p:blipFill>
        <p:spPr>
          <a:xfrm>
            <a:off x="5537748" y="2313731"/>
            <a:ext cx="3609443" cy="3807673"/>
          </a:xfrm>
          <a:prstGeom prst="rect">
            <a:avLst/>
          </a:prstGeom>
          <a:ln w="12700">
            <a:miter lim="400000"/>
          </a:ln>
        </p:spPr>
      </p:pic>
      <p:sp>
        <p:nvSpPr>
          <p:cNvPr id="898" name="Shape 898"/>
          <p:cNvSpPr/>
          <p:nvPr/>
        </p:nvSpPr>
        <p:spPr>
          <a:xfrm>
            <a:off x="3452220" y="3982896"/>
            <a:ext cx="2014904" cy="490006"/>
          </a:xfrm>
          <a:prstGeom prst="rect">
            <a:avLst/>
          </a:prstGeom>
          <a:ln w="12700">
            <a:miter lim="400000"/>
          </a:ln>
          <a:extLst>
            <a:ext uri="{C572A759-6A51-4108-AA02-DFA0A04FC94B}">
              <ma14:wrappingTextBoxFlag xmlns="" xmlns:ma14="http://schemas.microsoft.com/office/mac/drawingml/2011/main" val="1"/>
            </a:ext>
          </a:extLst>
        </p:spPr>
        <p:txBody>
          <a:bodyPr lIns="42202" rIns="42202">
            <a:spAutoFit/>
          </a:bodyPr>
          <a:lstStyle>
            <a:lvl1pPr algn="l" defTabSz="457200">
              <a:spcBef>
                <a:spcPts val="0"/>
              </a:spcBef>
              <a:defRPr>
                <a:solidFill>
                  <a:srgbClr val="001A58"/>
                </a:solidFill>
              </a:defRPr>
            </a:lvl1pPr>
          </a:lstStyle>
          <a:p>
            <a:pPr>
              <a:defRPr sz="1800">
                <a:solidFill>
                  <a:srgbClr val="000000"/>
                </a:solidFill>
              </a:defRPr>
            </a:pPr>
            <a:r>
              <a:rPr sz="1292">
                <a:solidFill>
                  <a:srgbClr val="000000"/>
                </a:solidFill>
              </a:rPr>
              <a:t>Rapportering til KOSTRA – skjema 20</a:t>
            </a:r>
          </a:p>
        </p:txBody>
      </p:sp>
      <p:sp>
        <p:nvSpPr>
          <p:cNvPr id="24" name="Tittel 1"/>
          <p:cNvSpPr txBox="1">
            <a:spLocks/>
          </p:cNvSpPr>
          <p:nvPr/>
        </p:nvSpPr>
        <p:spPr>
          <a:xfrm>
            <a:off x="1966553" y="475421"/>
            <a:ext cx="8229600" cy="548195"/>
          </a:xfrm>
          <a:prstGeom prst="rect">
            <a:avLst/>
          </a:prstGeom>
        </p:spPr>
        <p:txBody>
          <a:bodyPr>
            <a:normAutofit/>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4" dirty="0">
                <a:solidFill>
                  <a:srgbClr val="001A58"/>
                </a:solidFill>
              </a:rPr>
              <a:t> Rapportering og styringsinformasjon</a:t>
            </a:r>
          </a:p>
        </p:txBody>
      </p:sp>
    </p:spTree>
    <p:extLst>
      <p:ext uri="{BB962C8B-B14F-4D97-AF65-F5344CB8AC3E}">
        <p14:creationId xmlns:p14="http://schemas.microsoft.com/office/powerpoint/2010/main" val="416786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a:xfrm>
            <a:off x="1656548" y="3886998"/>
            <a:ext cx="6336704" cy="1080120"/>
          </a:xfrm>
        </p:spPr>
        <p:txBody>
          <a:bodyPr>
            <a:normAutofit/>
          </a:bodyPr>
          <a:lstStyle/>
          <a:p>
            <a:r>
              <a:rPr lang="nb-NO" dirty="0"/>
              <a:t>Samarbeidsprosjekt mellom KS og SSB</a:t>
            </a:r>
          </a:p>
        </p:txBody>
      </p:sp>
      <p:sp>
        <p:nvSpPr>
          <p:cNvPr id="3" name="Plassholder for bunntekst 2"/>
          <p:cNvSpPr>
            <a:spLocks noGrp="1"/>
          </p:cNvSpPr>
          <p:nvPr>
            <p:ph type="ftr" sz="quarter" idx="11"/>
          </p:nvPr>
        </p:nvSpPr>
        <p:spPr/>
        <p:txBody>
          <a:bodyPr/>
          <a:lstStyle/>
          <a:p>
            <a:endParaRPr lang="nb-NO" dirty="0">
              <a:solidFill>
                <a:prstClr val="black">
                  <a:tint val="75000"/>
                </a:prstClr>
              </a:solidFill>
            </a:endParaRPr>
          </a:p>
        </p:txBody>
      </p:sp>
      <p:sp>
        <p:nvSpPr>
          <p:cNvPr id="4" name="Plassholder for lysbildenummer 3"/>
          <p:cNvSpPr>
            <a:spLocks noGrp="1"/>
          </p:cNvSpPr>
          <p:nvPr>
            <p:ph type="sldNum" sz="quarter" idx="12"/>
          </p:nvPr>
        </p:nvSpPr>
        <p:spPr/>
        <p:txBody>
          <a:bodyPr/>
          <a:lstStyle/>
          <a:p>
            <a:fld id="{11623251-EE32-4CBF-AD53-D522594F4345}" type="slidenum">
              <a:rPr lang="nb-NO" smtClean="0">
                <a:solidFill>
                  <a:prstClr val="black">
                    <a:tint val="75000"/>
                  </a:prstClr>
                </a:solidFill>
              </a:rPr>
              <a:pPr/>
              <a:t>17</a:t>
            </a:fld>
            <a:endParaRPr lang="nb-NO">
              <a:solidFill>
                <a:prstClr val="black">
                  <a:tint val="75000"/>
                </a:prstClr>
              </a:solidFill>
            </a:endParaRPr>
          </a:p>
        </p:txBody>
      </p:sp>
      <p:sp>
        <p:nvSpPr>
          <p:cNvPr id="5" name="Tittel 4"/>
          <p:cNvSpPr>
            <a:spLocks noGrp="1"/>
          </p:cNvSpPr>
          <p:nvPr>
            <p:ph type="title"/>
          </p:nvPr>
        </p:nvSpPr>
        <p:spPr>
          <a:xfrm>
            <a:off x="1524001" y="1668978"/>
            <a:ext cx="5689101" cy="1584176"/>
          </a:xfrm>
        </p:spPr>
        <p:txBody>
          <a:bodyPr>
            <a:normAutofit fontScale="90000"/>
          </a:bodyPr>
          <a:lstStyle/>
          <a:p>
            <a:r>
              <a:rPr lang="nb-NO" dirty="0" err="1"/>
              <a:t>eKOSTRA</a:t>
            </a:r>
            <a:br>
              <a:rPr lang="nb-NO" dirty="0"/>
            </a:br>
            <a:r>
              <a:rPr lang="nb-NO" dirty="0"/>
              <a:t>«Høsting» av data fra fremtidens plan- og byggesaksprosess</a:t>
            </a:r>
          </a:p>
        </p:txBody>
      </p:sp>
    </p:spTree>
    <p:extLst>
      <p:ext uri="{BB962C8B-B14F-4D97-AF65-F5344CB8AC3E}">
        <p14:creationId xmlns:p14="http://schemas.microsoft.com/office/powerpoint/2010/main" val="295330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2074" y="1577603"/>
            <a:ext cx="10972493" cy="4627157"/>
          </a:xfrm>
        </p:spPr>
        <p:txBody>
          <a:bodyPr>
            <a:noAutofit/>
          </a:bodyPr>
          <a:lstStyle/>
          <a:p>
            <a:r>
              <a:rPr lang="nb-NO" sz="2400" dirty="0"/>
              <a:t>Tilsyn</a:t>
            </a:r>
          </a:p>
          <a:p>
            <a:r>
              <a:rPr lang="nb-NO" sz="2400" dirty="0"/>
              <a:t>Ulovlighetsoppfølging</a:t>
            </a:r>
          </a:p>
          <a:p>
            <a:r>
              <a:rPr lang="nb-NO" sz="2400" dirty="0"/>
              <a:t>Delesaksbehandling</a:t>
            </a:r>
          </a:p>
          <a:p>
            <a:endParaRPr lang="nb-NO" sz="2400" dirty="0"/>
          </a:p>
          <a:p>
            <a:r>
              <a:rPr lang="nb-NO" sz="2400" dirty="0"/>
              <a:t>Anvendelse av </a:t>
            </a:r>
            <a:r>
              <a:rPr lang="nb-NO" sz="2400" dirty="0" err="1"/>
              <a:t>DIBKs</a:t>
            </a:r>
            <a:r>
              <a:rPr lang="nb-NO" sz="2400" dirty="0"/>
              <a:t> sjekklister</a:t>
            </a:r>
          </a:p>
          <a:p>
            <a:r>
              <a:rPr lang="nb-NO" sz="2400" dirty="0"/>
              <a:t>Veiledning og </a:t>
            </a:r>
            <a:r>
              <a:rPr lang="nb-NO" sz="2400" dirty="0" err="1"/>
              <a:t>systemstøtte</a:t>
            </a:r>
            <a:r>
              <a:rPr lang="nb-NO" sz="2400" dirty="0"/>
              <a:t> for innsending, arkivering og samhandling</a:t>
            </a:r>
          </a:p>
          <a:p>
            <a:r>
              <a:rPr lang="nb-NO" sz="2400" dirty="0"/>
              <a:t>Veiledning og </a:t>
            </a:r>
            <a:r>
              <a:rPr lang="nb-NO" sz="2400" dirty="0" err="1"/>
              <a:t>systemstøtte</a:t>
            </a:r>
            <a:r>
              <a:rPr lang="nb-NO" sz="2400" dirty="0"/>
              <a:t> for tilgang til kart, grunndata og DOK-analyse er avklart</a:t>
            </a:r>
          </a:p>
          <a:p>
            <a:pPr marL="0" indent="0">
              <a:buNone/>
            </a:pPr>
            <a:endParaRPr lang="nb-NO" sz="2400" dirty="0"/>
          </a:p>
          <a:p>
            <a:r>
              <a:rPr lang="nb-NO" sz="2400" dirty="0"/>
              <a:t>Tilpasning av </a:t>
            </a:r>
            <a:r>
              <a:rPr lang="nb-NO" sz="2400" dirty="0" err="1"/>
              <a:t>eByggesak</a:t>
            </a:r>
            <a:r>
              <a:rPr lang="nb-NO" sz="2400" dirty="0"/>
              <a:t> 2.0 som en nasjonal veileder</a:t>
            </a:r>
          </a:p>
        </p:txBody>
      </p:sp>
      <p:sp>
        <p:nvSpPr>
          <p:cNvPr id="4" name="Title 3"/>
          <p:cNvSpPr>
            <a:spLocks noGrp="1"/>
          </p:cNvSpPr>
          <p:nvPr>
            <p:ph type="title"/>
          </p:nvPr>
        </p:nvSpPr>
        <p:spPr>
          <a:xfrm>
            <a:off x="615900" y="584121"/>
            <a:ext cx="10966348" cy="796017"/>
          </a:xfrm>
        </p:spPr>
        <p:txBody>
          <a:bodyPr/>
          <a:lstStyle/>
          <a:p>
            <a:r>
              <a:rPr lang="nb-NO" dirty="0" err="1"/>
              <a:t>eByggesak</a:t>
            </a:r>
            <a:r>
              <a:rPr lang="nb-NO" dirty="0"/>
              <a:t> 2.0</a:t>
            </a:r>
          </a:p>
        </p:txBody>
      </p:sp>
      <p:pic>
        <p:nvPicPr>
          <p:cNvPr id="2" name="Bilde 1"/>
          <p:cNvPicPr>
            <a:picLocks noChangeAspect="1"/>
          </p:cNvPicPr>
          <p:nvPr/>
        </p:nvPicPr>
        <p:blipFill>
          <a:blip r:embed="rId3"/>
          <a:stretch>
            <a:fillRect/>
          </a:stretch>
        </p:blipFill>
        <p:spPr>
          <a:xfrm>
            <a:off x="5333055" y="667365"/>
            <a:ext cx="6249193" cy="2675275"/>
          </a:xfrm>
          <a:prstGeom prst="rect">
            <a:avLst/>
          </a:prstGeom>
        </p:spPr>
      </p:pic>
    </p:spTree>
    <p:extLst>
      <p:ext uri="{BB962C8B-B14F-4D97-AF65-F5344CB8AC3E}">
        <p14:creationId xmlns:p14="http://schemas.microsoft.com/office/powerpoint/2010/main" val="2013936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
          <p:cNvSpPr>
            <a:spLocks noGrp="1"/>
          </p:cNvSpPr>
          <p:nvPr>
            <p:ph type="title"/>
          </p:nvPr>
        </p:nvSpPr>
        <p:spPr>
          <a:xfrm>
            <a:off x="288408" y="186301"/>
            <a:ext cx="10972800" cy="1132114"/>
          </a:xfrm>
        </p:spPr>
        <p:txBody>
          <a:bodyPr/>
          <a:lstStyle/>
          <a:p>
            <a:r>
              <a:rPr lang="nb-NO" dirty="0"/>
              <a:t>Byggesøknader inn til kommuner</a:t>
            </a:r>
          </a:p>
        </p:txBody>
      </p:sp>
      <p:grpSp>
        <p:nvGrpSpPr>
          <p:cNvPr id="2" name="Gruppe 1"/>
          <p:cNvGrpSpPr/>
          <p:nvPr/>
        </p:nvGrpSpPr>
        <p:grpSpPr>
          <a:xfrm>
            <a:off x="730078" y="1357804"/>
            <a:ext cx="10394811" cy="4938475"/>
            <a:chOff x="1315294" y="1870345"/>
            <a:chExt cx="10394811" cy="4938475"/>
          </a:xfrm>
        </p:grpSpPr>
        <p:sp>
          <p:nvSpPr>
            <p:cNvPr id="30" name="Rounded Rectangle 82"/>
            <p:cNvSpPr/>
            <p:nvPr/>
          </p:nvSpPr>
          <p:spPr bwMode="auto">
            <a:xfrm>
              <a:off x="3288420" y="3482610"/>
              <a:ext cx="3191589" cy="21978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t" anchorCtr="0"/>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400" dirty="0" err="1">
                  <a:solidFill>
                    <a:srgbClr val="000000"/>
                  </a:solidFill>
                </a:rPr>
                <a:t>Altinn</a:t>
              </a:r>
              <a:r>
                <a:rPr lang="nb-NO" sz="1400" dirty="0">
                  <a:solidFill>
                    <a:srgbClr val="000000"/>
                  </a:solidFill>
                </a:rPr>
                <a:t> plattform</a:t>
              </a:r>
            </a:p>
          </p:txBody>
        </p:sp>
        <p:sp>
          <p:nvSpPr>
            <p:cNvPr id="32" name="Pil høyre 31"/>
            <p:cNvSpPr/>
            <p:nvPr/>
          </p:nvSpPr>
          <p:spPr bwMode="auto">
            <a:xfrm>
              <a:off x="6560509" y="4469181"/>
              <a:ext cx="238070" cy="1053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40" name="TextBox 83"/>
            <p:cNvSpPr txBox="1"/>
            <p:nvPr/>
          </p:nvSpPr>
          <p:spPr bwMode="auto">
            <a:xfrm rot="16200000">
              <a:off x="2706230" y="4508142"/>
              <a:ext cx="1603659" cy="257351"/>
            </a:xfrm>
            <a:prstGeom prst="rect">
              <a:avLst/>
            </a:prstGeom>
          </p:spPr>
          <p:style>
            <a:lnRef idx="1">
              <a:schemeClr val="accent3"/>
            </a:lnRef>
            <a:fillRef idx="2">
              <a:schemeClr val="accent3"/>
            </a:fillRef>
            <a:effectRef idx="1">
              <a:schemeClr val="accent3"/>
            </a:effectRef>
            <a:fontRef idx="minor">
              <a:schemeClr val="dk1"/>
            </a:fontRef>
          </p:style>
          <p:txBody>
            <a:bodyPr wrap="square" lIns="35991" tIns="35991" rIns="35991" bIns="35991">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API</a:t>
              </a:r>
            </a:p>
          </p:txBody>
        </p:sp>
        <p:sp>
          <p:nvSpPr>
            <p:cNvPr id="44" name="Rounded Rectangle 82"/>
            <p:cNvSpPr/>
            <p:nvPr/>
          </p:nvSpPr>
          <p:spPr bwMode="auto">
            <a:xfrm>
              <a:off x="3717211" y="4438783"/>
              <a:ext cx="1969767" cy="54500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Innsendingstjeneste</a:t>
              </a:r>
            </a:p>
            <a:p>
              <a:pPr algn="ctr">
                <a:defRPr/>
              </a:pPr>
              <a:r>
                <a:rPr lang="nb-NO" sz="1051" dirty="0">
                  <a:solidFill>
                    <a:srgbClr val="000000"/>
                  </a:solidFill>
                </a:rPr>
                <a:t>Send inn «Skjema»</a:t>
              </a:r>
            </a:p>
          </p:txBody>
        </p:sp>
        <p:sp>
          <p:nvSpPr>
            <p:cNvPr id="51" name="TextBox 83"/>
            <p:cNvSpPr txBox="1"/>
            <p:nvPr/>
          </p:nvSpPr>
          <p:spPr bwMode="auto">
            <a:xfrm rot="16200000">
              <a:off x="5597333" y="4412223"/>
              <a:ext cx="996839" cy="626683"/>
            </a:xfrm>
            <a:prstGeom prst="rect">
              <a:avLst/>
            </a:prstGeom>
          </p:spPr>
          <p:style>
            <a:lnRef idx="1">
              <a:schemeClr val="accent3"/>
            </a:lnRef>
            <a:fillRef idx="2">
              <a:schemeClr val="accent3"/>
            </a:fillRef>
            <a:effectRef idx="1">
              <a:schemeClr val="accent3"/>
            </a:effectRef>
            <a:fontRef idx="minor">
              <a:schemeClr val="dk1"/>
            </a:fontRef>
          </p:style>
          <p:txBody>
            <a:bodyPr wrap="square" lIns="35991" tIns="35991" rIns="35991" bIns="35991">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Integrasjons-tjenester og API</a:t>
              </a:r>
            </a:p>
          </p:txBody>
        </p:sp>
        <p:sp>
          <p:nvSpPr>
            <p:cNvPr id="56" name="Rektangel 55"/>
            <p:cNvSpPr/>
            <p:nvPr/>
          </p:nvSpPr>
          <p:spPr bwMode="auto">
            <a:xfrm>
              <a:off x="1315294" y="3687546"/>
              <a:ext cx="1473768" cy="690955"/>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5991" tIns="35991" rIns="35991" bIns="35991"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nb-NO" sz="1100" dirty="0">
                  <a:solidFill>
                    <a:srgbClr val="112C3C"/>
                  </a:solidFill>
                </a:rPr>
                <a:t>Byggesøknadsløsninger</a:t>
              </a:r>
            </a:p>
          </p:txBody>
        </p:sp>
        <p:sp>
          <p:nvSpPr>
            <p:cNvPr id="55" name="Rounded Rectangle 82"/>
            <p:cNvSpPr/>
            <p:nvPr/>
          </p:nvSpPr>
          <p:spPr bwMode="auto">
            <a:xfrm>
              <a:off x="6879441" y="3510471"/>
              <a:ext cx="2072135" cy="2878434"/>
            </a:xfrm>
            <a:prstGeom prst="roundRect">
              <a:avLst/>
            </a:prstGeom>
          </p:spPr>
          <p:style>
            <a:lnRef idx="1">
              <a:schemeClr val="accent3"/>
            </a:lnRef>
            <a:fillRef idx="2">
              <a:schemeClr val="accent3"/>
            </a:fillRef>
            <a:effectRef idx="1">
              <a:schemeClr val="accent3"/>
            </a:effectRef>
            <a:fontRef idx="minor">
              <a:schemeClr val="dk1"/>
            </a:fontRef>
          </p:style>
          <p:txBody>
            <a:bodyPr lIns="35991" tIns="35991" rIns="35991" bIns="35991" anchor="t" anchorCtr="0"/>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400" dirty="0">
                  <a:solidFill>
                    <a:srgbClr val="000000"/>
                  </a:solidFill>
                </a:rPr>
                <a:t>Arbeidsflyt</a:t>
              </a:r>
              <a:endParaRPr lang="nb-NO" sz="1100" dirty="0">
                <a:solidFill>
                  <a:srgbClr val="000000"/>
                </a:solidFill>
              </a:endParaRPr>
            </a:p>
          </p:txBody>
        </p:sp>
        <p:sp>
          <p:nvSpPr>
            <p:cNvPr id="66" name="Pil høyre 65"/>
            <p:cNvSpPr/>
            <p:nvPr/>
          </p:nvSpPr>
          <p:spPr bwMode="auto">
            <a:xfrm>
              <a:off x="9178877" y="4737834"/>
              <a:ext cx="238070" cy="1053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pic>
          <p:nvPicPr>
            <p:cNvPr id="70" name="image46.png"/>
            <p:cNvPicPr/>
            <p:nvPr/>
          </p:nvPicPr>
          <p:blipFill>
            <a:blip r:embed="rId3">
              <a:extLst/>
            </a:blip>
            <a:srcRect l="29191" t="38376" r="36303"/>
            <a:stretch>
              <a:fillRect/>
            </a:stretch>
          </p:blipFill>
          <p:spPr>
            <a:xfrm>
              <a:off x="1923156" y="1998786"/>
              <a:ext cx="1063189" cy="1140800"/>
            </a:xfrm>
            <a:prstGeom prst="rect">
              <a:avLst/>
            </a:prstGeom>
            <a:ln w="12700">
              <a:miter lim="400000"/>
            </a:ln>
          </p:spPr>
        </p:pic>
        <p:pic>
          <p:nvPicPr>
            <p:cNvPr id="71" name="image48.png"/>
            <p:cNvPicPr/>
            <p:nvPr/>
          </p:nvPicPr>
          <p:blipFill>
            <a:blip r:embed="rId4">
              <a:extLst/>
            </a:blip>
            <a:srcRect t="18015" r="57371" b="16113"/>
            <a:stretch>
              <a:fillRect/>
            </a:stretch>
          </p:blipFill>
          <p:spPr>
            <a:xfrm flipH="1">
              <a:off x="10553577" y="1870345"/>
              <a:ext cx="1036041" cy="1367644"/>
            </a:xfrm>
            <a:prstGeom prst="rect">
              <a:avLst/>
            </a:prstGeom>
            <a:ln w="12700">
              <a:miter lim="400000"/>
            </a:ln>
          </p:spPr>
        </p:pic>
        <p:grpSp>
          <p:nvGrpSpPr>
            <p:cNvPr id="73" name="Group 542"/>
            <p:cNvGrpSpPr/>
            <p:nvPr/>
          </p:nvGrpSpPr>
          <p:grpSpPr>
            <a:xfrm>
              <a:off x="10848468" y="5175563"/>
              <a:ext cx="825481" cy="526166"/>
              <a:chOff x="-1" y="-1"/>
              <a:chExt cx="2088002" cy="853792"/>
            </a:xfrm>
          </p:grpSpPr>
          <p:sp>
            <p:nvSpPr>
              <p:cNvPr id="74" name="Shape 540"/>
              <p:cNvSpPr/>
              <p:nvPr/>
            </p:nvSpPr>
            <p:spPr>
              <a:xfrm>
                <a:off x="-1" y="-1"/>
                <a:ext cx="2088002" cy="853792"/>
              </a:xfrm>
              <a:prstGeom prst="rect">
                <a:avLst/>
              </a:prstGeom>
              <a:solidFill>
                <a:srgbClr val="F2F2F2"/>
              </a:solidFill>
              <a:ln w="9525" cap="flat">
                <a:solidFill>
                  <a:srgbClr val="E098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defRPr b="1"/>
                </a:pPr>
                <a:endParaRPr sz="1100" b="1">
                  <a:solidFill>
                    <a:srgbClr val="112C3C"/>
                  </a:solidFill>
                </a:endParaRPr>
              </a:p>
            </p:txBody>
          </p:sp>
          <p:sp>
            <p:nvSpPr>
              <p:cNvPr id="75" name="Shape 541"/>
              <p:cNvSpPr/>
              <p:nvPr/>
            </p:nvSpPr>
            <p:spPr>
              <a:xfrm>
                <a:off x="-1" y="289551"/>
                <a:ext cx="2088002" cy="274680"/>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spAutoFit/>
              </a:bodyPr>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defRPr sz="1800" b="0"/>
                </a:pPr>
                <a:r>
                  <a:rPr sz="1100" b="1" dirty="0" err="1">
                    <a:solidFill>
                      <a:srgbClr val="112C3C"/>
                    </a:solidFill>
                  </a:rPr>
                  <a:t>eByggesak</a:t>
                </a:r>
                <a:endParaRPr sz="1100" b="1" dirty="0">
                  <a:solidFill>
                    <a:srgbClr val="112C3C"/>
                  </a:solidFill>
                </a:endParaRPr>
              </a:p>
            </p:txBody>
          </p:sp>
        </p:grpSp>
        <p:pic>
          <p:nvPicPr>
            <p:cNvPr id="72" name="image45.png"/>
            <p:cNvPicPr/>
            <p:nvPr/>
          </p:nvPicPr>
          <p:blipFill>
            <a:blip r:embed="rId5">
              <a:extLst/>
            </a:blip>
            <a:srcRect l="34275"/>
            <a:stretch>
              <a:fillRect/>
            </a:stretch>
          </p:blipFill>
          <p:spPr>
            <a:xfrm>
              <a:off x="10812311" y="4386522"/>
              <a:ext cx="897794" cy="858275"/>
            </a:xfrm>
            <a:prstGeom prst="ellipse">
              <a:avLst/>
            </a:prstGeom>
            <a:ln w="28575">
              <a:solidFill>
                <a:srgbClr val="002060"/>
              </a:solidFill>
              <a:miter/>
            </a:ln>
          </p:spPr>
        </p:pic>
        <p:sp>
          <p:nvSpPr>
            <p:cNvPr id="76" name="Shape 571"/>
            <p:cNvSpPr/>
            <p:nvPr/>
          </p:nvSpPr>
          <p:spPr>
            <a:xfrm flipV="1">
              <a:off x="3288420" y="3207045"/>
              <a:ext cx="5591165" cy="21849"/>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a:spcBef>
                  <a:spcPts val="0"/>
                </a:spcBef>
                <a:defRPr sz="1200">
                  <a:latin typeface="+mn-lt"/>
                  <a:ea typeface="+mn-ea"/>
                  <a:cs typeface="+mn-cs"/>
                  <a:sym typeface="Helvetica"/>
                </a:defRPr>
              </a:pPr>
              <a:endParaRPr sz="1200">
                <a:solidFill>
                  <a:srgbClr val="112C3C"/>
                </a:solidFill>
                <a:ea typeface="+mn-ea"/>
                <a:cs typeface="+mn-cs"/>
                <a:sym typeface="Helvetica"/>
              </a:endParaRPr>
            </a:p>
          </p:txBody>
        </p:sp>
        <p:sp>
          <p:nvSpPr>
            <p:cNvPr id="77" name="Pil høyre 76"/>
            <p:cNvSpPr/>
            <p:nvPr/>
          </p:nvSpPr>
          <p:spPr bwMode="auto">
            <a:xfrm>
              <a:off x="10359860" y="4888855"/>
              <a:ext cx="238070" cy="1053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78" name="Shape 593"/>
            <p:cNvSpPr/>
            <p:nvPr/>
          </p:nvSpPr>
          <p:spPr>
            <a:xfrm flipV="1">
              <a:off x="9140080" y="3164746"/>
              <a:ext cx="2404815" cy="7626"/>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a:spcBef>
                  <a:spcPts val="0"/>
                </a:spcBef>
                <a:defRPr sz="1200">
                  <a:latin typeface="+mn-lt"/>
                  <a:ea typeface="+mn-ea"/>
                  <a:cs typeface="+mn-cs"/>
                  <a:sym typeface="Helvetica"/>
                </a:defRPr>
              </a:pPr>
              <a:endParaRPr sz="1200">
                <a:solidFill>
                  <a:srgbClr val="112C3C"/>
                </a:solidFill>
                <a:ea typeface="+mn-ea"/>
                <a:cs typeface="+mn-cs"/>
                <a:sym typeface="Helvetica"/>
              </a:endParaRPr>
            </a:p>
          </p:txBody>
        </p:sp>
        <p:sp>
          <p:nvSpPr>
            <p:cNvPr id="79" name="Shape 593"/>
            <p:cNvSpPr/>
            <p:nvPr/>
          </p:nvSpPr>
          <p:spPr>
            <a:xfrm>
              <a:off x="2026896" y="3207047"/>
              <a:ext cx="946591" cy="2"/>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a:spcBef>
                  <a:spcPts val="0"/>
                </a:spcBef>
                <a:defRPr sz="1200">
                  <a:latin typeface="+mn-lt"/>
                  <a:ea typeface="+mn-ea"/>
                  <a:cs typeface="+mn-cs"/>
                  <a:sym typeface="Helvetica"/>
                </a:defRPr>
              </a:pPr>
              <a:endParaRPr sz="1200">
                <a:solidFill>
                  <a:srgbClr val="112C3C"/>
                </a:solidFill>
                <a:ea typeface="+mn-ea"/>
                <a:cs typeface="+mn-cs"/>
                <a:sym typeface="Helvetica"/>
              </a:endParaRPr>
            </a:p>
          </p:txBody>
        </p:sp>
        <p:sp>
          <p:nvSpPr>
            <p:cNvPr id="80" name="Pil høyre 79"/>
            <p:cNvSpPr/>
            <p:nvPr/>
          </p:nvSpPr>
          <p:spPr bwMode="auto">
            <a:xfrm>
              <a:off x="9172621" y="4888855"/>
              <a:ext cx="238070" cy="1053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81" name="Pil høyre 80"/>
            <p:cNvSpPr/>
            <p:nvPr/>
          </p:nvSpPr>
          <p:spPr bwMode="auto">
            <a:xfrm>
              <a:off x="9172621" y="5030632"/>
              <a:ext cx="238070" cy="1053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82" name="Rektangel 81"/>
            <p:cNvSpPr/>
            <p:nvPr/>
          </p:nvSpPr>
          <p:spPr bwMode="auto">
            <a:xfrm>
              <a:off x="1467654" y="3839906"/>
              <a:ext cx="1473768" cy="690955"/>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5991" tIns="35991" rIns="35991" bIns="35991"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nb-NO" sz="1100" dirty="0">
                  <a:solidFill>
                    <a:srgbClr val="112C3C"/>
                  </a:solidFill>
                </a:rPr>
                <a:t>Byggesøknadsløsninger</a:t>
              </a:r>
            </a:p>
          </p:txBody>
        </p:sp>
        <p:sp>
          <p:nvSpPr>
            <p:cNvPr id="83" name="Rektangel 82"/>
            <p:cNvSpPr/>
            <p:nvPr/>
          </p:nvSpPr>
          <p:spPr bwMode="auto">
            <a:xfrm>
              <a:off x="1620014" y="3992266"/>
              <a:ext cx="1473768" cy="690955"/>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5991" tIns="35991" rIns="35991" bIns="35991"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nb-NO" sz="1100" dirty="0">
                  <a:solidFill>
                    <a:srgbClr val="112C3C"/>
                  </a:solidFill>
                </a:rPr>
                <a:t>Byggesøknadsløsninger</a:t>
              </a:r>
            </a:p>
          </p:txBody>
        </p:sp>
        <p:sp>
          <p:nvSpPr>
            <p:cNvPr id="84" name="Rektangel 83"/>
            <p:cNvSpPr/>
            <p:nvPr/>
          </p:nvSpPr>
          <p:spPr bwMode="auto">
            <a:xfrm>
              <a:off x="1772375" y="4144627"/>
              <a:ext cx="1473768" cy="690955"/>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5991" tIns="35991" rIns="35991" bIns="35991"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nb-NO" sz="1100" dirty="0">
                  <a:solidFill>
                    <a:srgbClr val="112C3C"/>
                  </a:solidFill>
                </a:rPr>
                <a:t>Byggesøknadsløsninger</a:t>
              </a:r>
            </a:p>
          </p:txBody>
        </p:sp>
        <p:sp>
          <p:nvSpPr>
            <p:cNvPr id="5" name="Avrundet rektangel 4"/>
            <p:cNvSpPr/>
            <p:nvPr/>
          </p:nvSpPr>
          <p:spPr>
            <a:xfrm>
              <a:off x="1923155" y="3272664"/>
              <a:ext cx="1050332" cy="300317"/>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tIns="107972" bIns="107972" rtlCol="0" anchor="ctr"/>
            <a:lstStyle/>
            <a:p>
              <a:pPr algn="ctr"/>
              <a:r>
                <a:rPr lang="nb-NO" dirty="0">
                  <a:solidFill>
                    <a:srgbClr val="112C3C"/>
                  </a:solidFill>
                </a:rPr>
                <a:t>Søker</a:t>
              </a:r>
            </a:p>
          </p:txBody>
        </p:sp>
        <p:sp>
          <p:nvSpPr>
            <p:cNvPr id="86" name="Avrundet rektangel 85"/>
            <p:cNvSpPr/>
            <p:nvPr/>
          </p:nvSpPr>
          <p:spPr>
            <a:xfrm>
              <a:off x="9662079" y="3316272"/>
              <a:ext cx="1871701" cy="269735"/>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tIns="107972" bIns="107972" rtlCol="0" anchor="ctr"/>
            <a:lstStyle/>
            <a:p>
              <a:pPr algn="ctr"/>
              <a:r>
                <a:rPr lang="nb-NO" dirty="0">
                  <a:solidFill>
                    <a:srgbClr val="112C3C"/>
                  </a:solidFill>
                </a:rPr>
                <a:t>Saksbehandler</a:t>
              </a:r>
            </a:p>
          </p:txBody>
        </p:sp>
        <p:pic>
          <p:nvPicPr>
            <p:cNvPr id="24578" name="Picture 2" descr="eByggesøkn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4957" y="4990052"/>
              <a:ext cx="1121127" cy="1246394"/>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600"/>
            <p:cNvSpPr/>
            <p:nvPr/>
          </p:nvSpPr>
          <p:spPr>
            <a:xfrm>
              <a:off x="9467511" y="4343180"/>
              <a:ext cx="865024" cy="1027499"/>
            </a:xfrm>
            <a:prstGeom prst="roundRect">
              <a:avLst>
                <a:gd name="adj" fmla="val 6720"/>
              </a:avLst>
            </a:prstGeom>
            <a:solidFill>
              <a:srgbClr val="002060"/>
            </a:solidFill>
            <a:ln w="9525" cap="flat">
              <a:solidFill>
                <a:srgbClr val="BFBFBF"/>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a:defRPr b="1">
                  <a:solidFill>
                    <a:srgbClr val="FFFFFF"/>
                  </a:solidFill>
                </a:defRPr>
              </a:pPr>
              <a:endParaRPr sz="1663" b="1">
                <a:solidFill>
                  <a:srgbClr val="FFFFFF"/>
                </a:solidFill>
              </a:endParaRPr>
            </a:p>
          </p:txBody>
        </p:sp>
        <p:sp>
          <p:nvSpPr>
            <p:cNvPr id="36" name="Shape 609"/>
            <p:cNvSpPr/>
            <p:nvPr/>
          </p:nvSpPr>
          <p:spPr>
            <a:xfrm>
              <a:off x="9477692" y="4681109"/>
              <a:ext cx="830972" cy="2659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3222" tIns="33222" rIns="33222" bIns="33222" numCol="1" anchor="ctr">
              <a:spAutoFit/>
            </a:bodyPr>
            <a:lstStyle/>
            <a:p>
              <a:pPr algn="ctr">
                <a:defRPr sz="1800"/>
              </a:pPr>
              <a:r>
                <a:rPr sz="1292" b="1" dirty="0">
                  <a:solidFill>
                    <a:srgbClr val="FFFFFF"/>
                  </a:solidFill>
                </a:rPr>
                <a:t>FIKS</a:t>
              </a:r>
              <a:endParaRPr sz="1292" dirty="0">
                <a:solidFill>
                  <a:srgbClr val="FFFFFF"/>
                </a:solidFill>
              </a:endParaRPr>
            </a:p>
          </p:txBody>
        </p:sp>
        <p:sp>
          <p:nvSpPr>
            <p:cNvPr id="37" name="Rounded Rectangle 82"/>
            <p:cNvSpPr/>
            <p:nvPr/>
          </p:nvSpPr>
          <p:spPr bwMode="auto">
            <a:xfrm>
              <a:off x="3717212" y="5042579"/>
              <a:ext cx="1968598" cy="54500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Valideringstjeneste</a:t>
              </a:r>
            </a:p>
            <a:p>
              <a:pPr algn="ctr">
                <a:defRPr/>
              </a:pPr>
              <a:r>
                <a:rPr lang="nb-NO" sz="1051" dirty="0">
                  <a:solidFill>
                    <a:srgbClr val="000000"/>
                  </a:solidFill>
                </a:rPr>
                <a:t>Sjekk om «Skjema» er korrekt</a:t>
              </a:r>
            </a:p>
          </p:txBody>
        </p:sp>
        <p:sp>
          <p:nvSpPr>
            <p:cNvPr id="38" name="Rounded Rectangle 82"/>
            <p:cNvSpPr/>
            <p:nvPr/>
          </p:nvSpPr>
          <p:spPr bwMode="auto">
            <a:xfrm>
              <a:off x="3725341" y="3834985"/>
              <a:ext cx="1956807" cy="54500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Meldingsboks</a:t>
              </a:r>
            </a:p>
            <a:p>
              <a:pPr algn="ctr">
                <a:defRPr/>
              </a:pPr>
              <a:r>
                <a:rPr lang="nb-NO" sz="1051" dirty="0">
                  <a:solidFill>
                    <a:srgbClr val="000000"/>
                  </a:solidFill>
                </a:rPr>
                <a:t>Mellomlagring av «Skjema» under utfylling og arkiv</a:t>
              </a:r>
            </a:p>
          </p:txBody>
        </p:sp>
        <p:sp>
          <p:nvSpPr>
            <p:cNvPr id="41" name="Rounded Rectangle 82"/>
            <p:cNvSpPr/>
            <p:nvPr/>
          </p:nvSpPr>
          <p:spPr bwMode="auto">
            <a:xfrm>
              <a:off x="3246143" y="6514727"/>
              <a:ext cx="5705434" cy="294093"/>
            </a:xfrm>
            <a:prstGeom prst="roundRect">
              <a:avLst/>
            </a:prstGeom>
          </p:spPr>
          <p:style>
            <a:lnRef idx="1">
              <a:schemeClr val="accent3"/>
            </a:lnRef>
            <a:fillRef idx="2">
              <a:schemeClr val="accent3"/>
            </a:fillRef>
            <a:effectRef idx="1">
              <a:schemeClr val="accent3"/>
            </a:effectRef>
            <a:fontRef idx="minor">
              <a:schemeClr val="dk1"/>
            </a:fontRef>
          </p:style>
          <p:txBody>
            <a:bodyPr lIns="35991" tIns="35991" rIns="35991" bIns="35991"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400" dirty="0">
                  <a:solidFill>
                    <a:srgbClr val="000000"/>
                  </a:solidFill>
                </a:rPr>
                <a:t>Fellestjenester BYGG</a:t>
              </a:r>
              <a:endParaRPr lang="nb-NO" sz="1100" dirty="0">
                <a:solidFill>
                  <a:srgbClr val="000000"/>
                </a:solidFill>
              </a:endParaRPr>
            </a:p>
          </p:txBody>
        </p:sp>
        <p:sp>
          <p:nvSpPr>
            <p:cNvPr id="34" name="Pil høyre 31"/>
            <p:cNvSpPr/>
            <p:nvPr/>
          </p:nvSpPr>
          <p:spPr bwMode="auto">
            <a:xfrm rot="10800000">
              <a:off x="3315671" y="5884765"/>
              <a:ext cx="3370053" cy="1481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39" name="Pil høyre 31"/>
            <p:cNvSpPr/>
            <p:nvPr/>
          </p:nvSpPr>
          <p:spPr bwMode="auto">
            <a:xfrm rot="10800000">
              <a:off x="6547954" y="4836175"/>
              <a:ext cx="238070" cy="105359"/>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42" name="TextBox 83"/>
            <p:cNvSpPr txBox="1"/>
            <p:nvPr/>
          </p:nvSpPr>
          <p:spPr bwMode="auto">
            <a:xfrm rot="16200000">
              <a:off x="6695105" y="5633217"/>
              <a:ext cx="949106" cy="257351"/>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lIns="35991" tIns="35991" rIns="35991" bIns="35991">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API</a:t>
              </a:r>
            </a:p>
          </p:txBody>
        </p:sp>
        <p:sp>
          <p:nvSpPr>
            <p:cNvPr id="43" name="TextBox 83"/>
            <p:cNvSpPr txBox="1"/>
            <p:nvPr/>
          </p:nvSpPr>
          <p:spPr bwMode="auto">
            <a:xfrm rot="16200000">
              <a:off x="8199612" y="5641763"/>
              <a:ext cx="949106" cy="257351"/>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lIns="35991" tIns="35991" rIns="35991" bIns="35991">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API</a:t>
              </a:r>
            </a:p>
          </p:txBody>
        </p:sp>
        <p:sp>
          <p:nvSpPr>
            <p:cNvPr id="45" name="Rounded Rectangle 82"/>
            <p:cNvSpPr/>
            <p:nvPr/>
          </p:nvSpPr>
          <p:spPr bwMode="auto">
            <a:xfrm>
              <a:off x="7396957" y="5099322"/>
              <a:ext cx="816817" cy="340726"/>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Status</a:t>
              </a:r>
            </a:p>
          </p:txBody>
        </p:sp>
        <p:sp>
          <p:nvSpPr>
            <p:cNvPr id="46" name="Rounded Rectangle 82"/>
            <p:cNvSpPr/>
            <p:nvPr/>
          </p:nvSpPr>
          <p:spPr bwMode="auto">
            <a:xfrm>
              <a:off x="7412768" y="5925007"/>
              <a:ext cx="1081201" cy="319985"/>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Vedtak</a:t>
              </a:r>
            </a:p>
          </p:txBody>
        </p:sp>
        <p:sp>
          <p:nvSpPr>
            <p:cNvPr id="47" name="Rounded Rectangle 82"/>
            <p:cNvSpPr/>
            <p:nvPr/>
          </p:nvSpPr>
          <p:spPr bwMode="auto">
            <a:xfrm>
              <a:off x="7412768" y="5544035"/>
              <a:ext cx="1080740" cy="340729"/>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Kvittering</a:t>
              </a:r>
            </a:p>
          </p:txBody>
        </p:sp>
        <p:sp>
          <p:nvSpPr>
            <p:cNvPr id="48" name="Pil høyre 76"/>
            <p:cNvSpPr/>
            <p:nvPr/>
          </p:nvSpPr>
          <p:spPr bwMode="auto">
            <a:xfrm flipH="1" flipV="1">
              <a:off x="9156298" y="5680489"/>
              <a:ext cx="1397279" cy="6094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49" name="Rounded Rectangle 82"/>
            <p:cNvSpPr/>
            <p:nvPr/>
          </p:nvSpPr>
          <p:spPr bwMode="auto">
            <a:xfrm>
              <a:off x="7203408" y="4521861"/>
              <a:ext cx="1434980" cy="431946"/>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Distribusjon</a:t>
              </a:r>
            </a:p>
          </p:txBody>
        </p:sp>
        <p:sp>
          <p:nvSpPr>
            <p:cNvPr id="50" name="Pil høyre 80"/>
            <p:cNvSpPr/>
            <p:nvPr/>
          </p:nvSpPr>
          <p:spPr bwMode="auto">
            <a:xfrm rot="10800000">
              <a:off x="9156298" y="5231992"/>
              <a:ext cx="238070" cy="105359"/>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914172"/>
              <a:endParaRPr lang="nb-NO" dirty="0">
                <a:solidFill>
                  <a:srgbClr val="112C3C"/>
                </a:solidFill>
              </a:endParaRPr>
            </a:p>
          </p:txBody>
        </p:sp>
        <p:sp>
          <p:nvSpPr>
            <p:cNvPr id="52" name="Rounded Rectangle 82"/>
            <p:cNvSpPr/>
            <p:nvPr/>
          </p:nvSpPr>
          <p:spPr bwMode="auto">
            <a:xfrm>
              <a:off x="7212817" y="3918877"/>
              <a:ext cx="1434980" cy="4319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defRPr/>
              </a:pPr>
              <a:r>
                <a:rPr lang="nb-NO" sz="1200" b="1" dirty="0">
                  <a:solidFill>
                    <a:srgbClr val="000000"/>
                  </a:solidFill>
                </a:rPr>
                <a:t>Formidling kommune</a:t>
              </a:r>
            </a:p>
          </p:txBody>
        </p:sp>
      </p:grpSp>
    </p:spTree>
    <p:extLst>
      <p:ext uri="{BB962C8B-B14F-4D97-AF65-F5344CB8AC3E}">
        <p14:creationId xmlns:p14="http://schemas.microsoft.com/office/powerpoint/2010/main" val="37837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57916" y="396236"/>
            <a:ext cx="8229600" cy="1143000"/>
          </a:xfrm>
        </p:spPr>
        <p:txBody>
          <a:bodyPr>
            <a:normAutofit/>
          </a:bodyPr>
          <a:lstStyle/>
          <a:p>
            <a:r>
              <a:rPr lang="nb-NO" sz="3200" dirty="0"/>
              <a:t>eByggesak – saksbehandlingssystem for kommunene</a:t>
            </a:r>
          </a:p>
        </p:txBody>
      </p:sp>
      <p:sp>
        <p:nvSpPr>
          <p:cNvPr id="6" name="Plassholder for innhold 5"/>
          <p:cNvSpPr>
            <a:spLocks noGrp="1"/>
          </p:cNvSpPr>
          <p:nvPr>
            <p:ph sz="quarter" idx="13"/>
          </p:nvPr>
        </p:nvSpPr>
        <p:spPr>
          <a:xfrm>
            <a:off x="967256" y="1539236"/>
            <a:ext cx="6120383" cy="3357344"/>
          </a:xfrm>
        </p:spPr>
        <p:txBody>
          <a:bodyPr/>
          <a:lstStyle/>
          <a:p>
            <a:pPr marL="214308" indent="-214308">
              <a:spcAft>
                <a:spcPts val="900"/>
              </a:spcAft>
              <a:buFont typeface="Arial"/>
              <a:buChar char="•"/>
            </a:pPr>
            <a:r>
              <a:rPr lang="nb-NO" sz="2200" dirty="0"/>
              <a:t>Kravspesifikasjon for saksbehandlingssystem</a:t>
            </a:r>
          </a:p>
          <a:p>
            <a:pPr marL="214308" indent="-214308">
              <a:spcAft>
                <a:spcPts val="900"/>
              </a:spcAft>
              <a:buFont typeface="Arial"/>
              <a:buChar char="•"/>
            </a:pPr>
            <a:r>
              <a:rPr lang="nb-NO" sz="2200" dirty="0"/>
              <a:t>Utviklet av KS i samarbeid med kommunene, DiBK, Kartverket og SSB</a:t>
            </a:r>
          </a:p>
          <a:p>
            <a:pPr marL="214308" indent="-214308">
              <a:spcAft>
                <a:spcPts val="900"/>
              </a:spcAft>
              <a:buFont typeface="Arial"/>
              <a:buChar char="•"/>
            </a:pPr>
            <a:r>
              <a:rPr lang="nb-NO" sz="2200" dirty="0"/>
              <a:t>Styrke kommunene som bestillere</a:t>
            </a:r>
          </a:p>
          <a:p>
            <a:pPr marL="214308" indent="-214308">
              <a:spcAft>
                <a:spcPts val="900"/>
              </a:spcAft>
              <a:buFont typeface="Arial"/>
              <a:buChar char="•"/>
            </a:pPr>
            <a:r>
              <a:rPr lang="nb-NO" sz="2200" dirty="0"/>
              <a:t>Hyllevare og «skyløsninger»</a:t>
            </a:r>
          </a:p>
          <a:p>
            <a:pPr marL="214308" indent="-214308">
              <a:spcAft>
                <a:spcPts val="900"/>
              </a:spcAft>
              <a:buFont typeface="Arial"/>
              <a:buChar char="•"/>
            </a:pPr>
            <a:r>
              <a:rPr lang="nb-NO" sz="2200" dirty="0"/>
              <a:t>«Like» system gir likere saksbehandling</a:t>
            </a:r>
          </a:p>
          <a:p>
            <a:pPr marL="214308" indent="-214308">
              <a:spcAft>
                <a:spcPts val="900"/>
              </a:spcAft>
              <a:buFont typeface="Arial"/>
              <a:buChar char="•"/>
            </a:pPr>
            <a:r>
              <a:rPr lang="nb-NO" sz="2200" dirty="0"/>
              <a:t>Felles informasjonsmodell</a:t>
            </a:r>
          </a:p>
          <a:p>
            <a:pPr marL="347646" lvl="1" indent="-214308">
              <a:spcAft>
                <a:spcPts val="900"/>
              </a:spcAft>
            </a:pPr>
            <a:r>
              <a:rPr lang="nb-NO" sz="1900" dirty="0"/>
              <a:t>Felles krav til hvilke informasjonselementer som skal forvaltes</a:t>
            </a:r>
          </a:p>
          <a:p>
            <a:pPr marL="347646" lvl="1" indent="-214308">
              <a:spcAft>
                <a:spcPts val="900"/>
              </a:spcAft>
            </a:pPr>
            <a:r>
              <a:rPr lang="nb-NO" sz="1900" dirty="0"/>
              <a:t>Utgangspunkt for standardisering av metainformasjon når dokumenter arkiveres</a:t>
            </a:r>
          </a:p>
          <a:p>
            <a:pPr marL="214308" indent="-214308">
              <a:spcAft>
                <a:spcPts val="900"/>
              </a:spcAft>
              <a:buFont typeface="Arial"/>
              <a:buChar char="•"/>
            </a:pPr>
            <a:endParaRPr lang="nb-NO" dirty="0"/>
          </a:p>
          <a:p>
            <a:pPr marL="0" indent="0">
              <a:buNone/>
            </a:pPr>
            <a:endParaRPr lang="nb-NO" dirty="0"/>
          </a:p>
        </p:txBody>
      </p:sp>
      <p:pic>
        <p:nvPicPr>
          <p:cNvPr id="24" name="Bild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059494" y="1062395"/>
            <a:ext cx="4568779" cy="3236461"/>
          </a:xfrm>
          <a:prstGeom prst="rect">
            <a:avLst/>
          </a:prstGeom>
        </p:spPr>
      </p:pic>
      <p:pic>
        <p:nvPicPr>
          <p:cNvPr id="3" name="Bilde 2"/>
          <p:cNvPicPr>
            <a:picLocks noChangeAspect="1"/>
          </p:cNvPicPr>
          <p:nvPr/>
        </p:nvPicPr>
        <p:blipFill>
          <a:blip r:embed="rId4"/>
          <a:stretch>
            <a:fillRect/>
          </a:stretch>
        </p:blipFill>
        <p:spPr>
          <a:xfrm>
            <a:off x="7633644" y="1763063"/>
            <a:ext cx="3017139" cy="4006977"/>
          </a:xfrm>
          <a:prstGeom prst="rect">
            <a:avLst/>
          </a:prstGeom>
        </p:spPr>
      </p:pic>
    </p:spTree>
    <p:extLst>
      <p:ext uri="{BB962C8B-B14F-4D97-AF65-F5344CB8AC3E}">
        <p14:creationId xmlns:p14="http://schemas.microsoft.com/office/powerpoint/2010/main" val="41171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1" name="Group 791"/>
          <p:cNvGrpSpPr/>
          <p:nvPr/>
        </p:nvGrpSpPr>
        <p:grpSpPr>
          <a:xfrm>
            <a:off x="548640" y="957609"/>
            <a:ext cx="10403011" cy="1514229"/>
            <a:chOff x="0" y="57348"/>
            <a:chExt cx="9471384" cy="1351513"/>
          </a:xfrm>
        </p:grpSpPr>
        <p:grpSp>
          <p:nvGrpSpPr>
            <p:cNvPr id="778" name="Group 778"/>
            <p:cNvGrpSpPr/>
            <p:nvPr/>
          </p:nvGrpSpPr>
          <p:grpSpPr>
            <a:xfrm>
              <a:off x="0" y="144868"/>
              <a:ext cx="2218051" cy="1201472"/>
              <a:chOff x="0" y="-50510"/>
              <a:chExt cx="2218050" cy="1201471"/>
            </a:xfrm>
          </p:grpSpPr>
          <p:sp>
            <p:nvSpPr>
              <p:cNvPr id="776" name="Shape 776"/>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31">
                  <a:lnSpc>
                    <a:spcPct val="90000"/>
                  </a:lnSpc>
                  <a:spcBef>
                    <a:spcPts val="463"/>
                  </a:spcBef>
                  <a:defRPr b="1"/>
                </a:pPr>
                <a:endParaRPr sz="1663" b="1">
                  <a:solidFill>
                    <a:prstClr val="black"/>
                  </a:solidFill>
                </a:endParaRPr>
              </a:p>
            </p:txBody>
          </p:sp>
          <p:sp>
            <p:nvSpPr>
              <p:cNvPr id="777" name="Shape 777"/>
              <p:cNvSpPr/>
              <p:nvPr/>
            </p:nvSpPr>
            <p:spPr>
              <a:xfrm>
                <a:off x="0" y="-50510"/>
                <a:ext cx="2218050" cy="1201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600" b="0" dirty="0" err="1">
                    <a:solidFill>
                      <a:prstClr val="black"/>
                    </a:solidFill>
                  </a:rPr>
                  <a:t>Arbeidsflaten</a:t>
                </a:r>
                <a:r>
                  <a:rPr sz="1600" b="0" dirty="0">
                    <a:solidFill>
                      <a:prstClr val="black"/>
                    </a:solidFill>
                  </a:rPr>
                  <a:t> </a:t>
                </a:r>
                <a:r>
                  <a:rPr sz="1600" b="0" dirty="0" err="1">
                    <a:solidFill>
                      <a:prstClr val="black"/>
                    </a:solidFill>
                  </a:rPr>
                  <a:t>til</a:t>
                </a:r>
                <a:r>
                  <a:rPr sz="1600" b="0" dirty="0">
                    <a:solidFill>
                      <a:prstClr val="black"/>
                    </a:solidFill>
                  </a:rPr>
                  <a:t> </a:t>
                </a:r>
                <a:r>
                  <a:rPr sz="1600" b="0" dirty="0" err="1">
                    <a:solidFill>
                      <a:prstClr val="black"/>
                    </a:solidFill>
                  </a:rPr>
                  <a:t>saksbehandler</a:t>
                </a:r>
                <a:endParaRPr sz="1600" b="0" dirty="0">
                  <a:solidFill>
                    <a:prstClr val="black"/>
                  </a:solidFill>
                </a:endParaRPr>
              </a:p>
            </p:txBody>
          </p:sp>
        </p:grpSp>
        <p:grpSp>
          <p:nvGrpSpPr>
            <p:cNvPr id="781" name="Group 781"/>
            <p:cNvGrpSpPr/>
            <p:nvPr/>
          </p:nvGrpSpPr>
          <p:grpSpPr>
            <a:xfrm>
              <a:off x="1774439" y="57348"/>
              <a:ext cx="2218052" cy="1351513"/>
              <a:chOff x="0" y="57348"/>
              <a:chExt cx="2218050" cy="1351512"/>
            </a:xfrm>
          </p:grpSpPr>
          <p:sp>
            <p:nvSpPr>
              <p:cNvPr id="779" name="Shape 779"/>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31">
                  <a:lnSpc>
                    <a:spcPct val="90000"/>
                  </a:lnSpc>
                  <a:spcBef>
                    <a:spcPts val="463"/>
                  </a:spcBef>
                  <a:defRPr>
                    <a:solidFill>
                      <a:srgbClr val="BFBFBF"/>
                    </a:solidFill>
                  </a:defRPr>
                </a:pPr>
                <a:endParaRPr sz="1663">
                  <a:solidFill>
                    <a:srgbClr val="BFBFBF"/>
                  </a:solidFill>
                </a:endParaRPr>
              </a:p>
            </p:txBody>
          </p:sp>
          <p:sp>
            <p:nvSpPr>
              <p:cNvPr id="780" name="Shape 780"/>
              <p:cNvSpPr/>
              <p:nvPr/>
            </p:nvSpPr>
            <p:spPr>
              <a:xfrm>
                <a:off x="0" y="57348"/>
                <a:ext cx="2218050" cy="13515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400" dirty="0" err="1">
                    <a:solidFill>
                      <a:srgbClr val="000000"/>
                    </a:solidFill>
                  </a:rPr>
                  <a:t>Standardiserte</a:t>
                </a:r>
                <a:r>
                  <a:rPr sz="1400" dirty="0">
                    <a:solidFill>
                      <a:srgbClr val="000000"/>
                    </a:solidFill>
                  </a:rPr>
                  <a:t> </a:t>
                </a:r>
                <a:r>
                  <a:rPr sz="1400" dirty="0" err="1">
                    <a:solidFill>
                      <a:srgbClr val="000000"/>
                    </a:solidFill>
                  </a:rPr>
                  <a:t>saksbehandlings-prosesser</a:t>
                </a:r>
                <a:r>
                  <a:rPr sz="1400" dirty="0">
                    <a:solidFill>
                      <a:srgbClr val="000000"/>
                    </a:solidFill>
                  </a:rPr>
                  <a:t> </a:t>
                </a:r>
                <a:r>
                  <a:rPr sz="1400" dirty="0" err="1">
                    <a:solidFill>
                      <a:srgbClr val="000000"/>
                    </a:solidFill>
                  </a:rPr>
                  <a:t>og</a:t>
                </a:r>
                <a:r>
                  <a:rPr sz="1400" dirty="0">
                    <a:solidFill>
                      <a:srgbClr val="000000"/>
                    </a:solidFill>
                  </a:rPr>
                  <a:t> </a:t>
                </a:r>
                <a:r>
                  <a:rPr sz="1400" dirty="0" err="1">
                    <a:solidFill>
                      <a:srgbClr val="000000"/>
                    </a:solidFill>
                  </a:rPr>
                  <a:t>milepæler</a:t>
                </a:r>
                <a:endParaRPr sz="1400" dirty="0">
                  <a:solidFill>
                    <a:srgbClr val="000000"/>
                  </a:solidFill>
                </a:endParaRPr>
              </a:p>
            </p:txBody>
          </p:sp>
        </p:grpSp>
        <p:grpSp>
          <p:nvGrpSpPr>
            <p:cNvPr id="784" name="Group 784"/>
            <p:cNvGrpSpPr/>
            <p:nvPr/>
          </p:nvGrpSpPr>
          <p:grpSpPr>
            <a:xfrm>
              <a:off x="3679495" y="196041"/>
              <a:ext cx="2296911" cy="1113494"/>
              <a:chOff x="130615" y="104602"/>
              <a:chExt cx="2296909" cy="1113491"/>
            </a:xfrm>
          </p:grpSpPr>
          <p:sp>
            <p:nvSpPr>
              <p:cNvPr id="782" name="Shape 782"/>
              <p:cNvSpPr/>
              <p:nvPr/>
            </p:nvSpPr>
            <p:spPr>
              <a:xfrm>
                <a:off x="130615" y="153977"/>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31">
                  <a:lnSpc>
                    <a:spcPct val="90000"/>
                  </a:lnSpc>
                  <a:spcBef>
                    <a:spcPts val="463"/>
                  </a:spcBef>
                  <a:defRPr>
                    <a:solidFill>
                      <a:srgbClr val="BFBFBF"/>
                    </a:solidFill>
                  </a:defRPr>
                </a:pPr>
                <a:endParaRPr sz="1663">
                  <a:solidFill>
                    <a:srgbClr val="BFBFBF"/>
                  </a:solidFill>
                </a:endParaRPr>
              </a:p>
            </p:txBody>
          </p:sp>
          <p:sp>
            <p:nvSpPr>
              <p:cNvPr id="783" name="Shape 783"/>
              <p:cNvSpPr/>
              <p:nvPr/>
            </p:nvSpPr>
            <p:spPr>
              <a:xfrm>
                <a:off x="209474" y="104602"/>
                <a:ext cx="2218050" cy="11134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400" dirty="0" err="1">
                    <a:solidFill>
                      <a:srgbClr val="000000"/>
                    </a:solidFill>
                  </a:rPr>
                  <a:t>Løsriving</a:t>
                </a:r>
                <a:r>
                  <a:rPr sz="1400" dirty="0">
                    <a:solidFill>
                      <a:srgbClr val="000000"/>
                    </a:solidFill>
                  </a:rPr>
                  <a:t> </a:t>
                </a:r>
                <a:r>
                  <a:rPr sz="1400" dirty="0" err="1">
                    <a:solidFill>
                      <a:srgbClr val="000000"/>
                    </a:solidFill>
                  </a:rPr>
                  <a:t>av</a:t>
                </a:r>
                <a:r>
                  <a:rPr sz="1400" dirty="0">
                    <a:solidFill>
                      <a:srgbClr val="000000"/>
                    </a:solidFill>
                  </a:rPr>
                  <a:t> </a:t>
                </a:r>
                <a:r>
                  <a:rPr sz="1400" dirty="0" err="1">
                    <a:solidFill>
                      <a:srgbClr val="000000"/>
                    </a:solidFill>
                  </a:rPr>
                  <a:t>saksbehandling</a:t>
                </a:r>
                <a:r>
                  <a:rPr sz="1400" dirty="0">
                    <a:solidFill>
                      <a:srgbClr val="000000"/>
                    </a:solidFill>
                  </a:rPr>
                  <a:t>  </a:t>
                </a:r>
                <a:r>
                  <a:rPr lang="nb-NO" sz="1400" dirty="0">
                    <a:solidFill>
                      <a:srgbClr val="000000"/>
                    </a:solidFill>
                  </a:rPr>
                  <a:t>            </a:t>
                </a:r>
                <a:r>
                  <a:rPr sz="1400" dirty="0" err="1">
                    <a:solidFill>
                      <a:srgbClr val="000000"/>
                    </a:solidFill>
                  </a:rPr>
                  <a:t>fra</a:t>
                </a:r>
                <a:r>
                  <a:rPr sz="1400" dirty="0">
                    <a:solidFill>
                      <a:srgbClr val="000000"/>
                    </a:solidFill>
                  </a:rPr>
                  <a:t> </a:t>
                </a:r>
                <a:r>
                  <a:rPr sz="1400" dirty="0" err="1">
                    <a:solidFill>
                      <a:srgbClr val="000000"/>
                    </a:solidFill>
                  </a:rPr>
                  <a:t>arkiv</a:t>
                </a:r>
                <a:endParaRPr sz="1400" dirty="0">
                  <a:solidFill>
                    <a:srgbClr val="000000"/>
                  </a:solidFill>
                </a:endParaRPr>
              </a:p>
            </p:txBody>
          </p:sp>
        </p:grpSp>
        <p:grpSp>
          <p:nvGrpSpPr>
            <p:cNvPr id="787" name="Group 787"/>
            <p:cNvGrpSpPr/>
            <p:nvPr/>
          </p:nvGrpSpPr>
          <p:grpSpPr>
            <a:xfrm>
              <a:off x="5323320" y="268198"/>
              <a:ext cx="2218052" cy="954809"/>
              <a:chOff x="0" y="164260"/>
              <a:chExt cx="2218050" cy="954808"/>
            </a:xfrm>
          </p:grpSpPr>
          <p:sp>
            <p:nvSpPr>
              <p:cNvPr id="785" name="Shape 785"/>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31">
                  <a:lnSpc>
                    <a:spcPct val="90000"/>
                  </a:lnSpc>
                  <a:spcBef>
                    <a:spcPts val="463"/>
                  </a:spcBef>
                  <a:defRPr>
                    <a:solidFill>
                      <a:srgbClr val="BFBFBF"/>
                    </a:solidFill>
                  </a:defRPr>
                </a:pPr>
                <a:endParaRPr sz="1663">
                  <a:solidFill>
                    <a:srgbClr val="BFBFBF"/>
                  </a:solidFill>
                </a:endParaRPr>
              </a:p>
            </p:txBody>
          </p:sp>
          <p:sp>
            <p:nvSpPr>
              <p:cNvPr id="786" name="Shape 786"/>
              <p:cNvSpPr/>
              <p:nvPr/>
            </p:nvSpPr>
            <p:spPr>
              <a:xfrm>
                <a:off x="0" y="171449"/>
                <a:ext cx="2218050" cy="940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400" dirty="0" err="1">
                    <a:solidFill>
                      <a:srgbClr val="000000"/>
                    </a:solidFill>
                  </a:rPr>
                  <a:t>Innhenting</a:t>
                </a:r>
                <a:r>
                  <a:rPr sz="1400" dirty="0">
                    <a:solidFill>
                      <a:srgbClr val="000000"/>
                    </a:solidFill>
                  </a:rPr>
                  <a:t> </a:t>
                </a:r>
                <a:r>
                  <a:rPr sz="1400" dirty="0" err="1">
                    <a:solidFill>
                      <a:srgbClr val="000000"/>
                    </a:solidFill>
                  </a:rPr>
                  <a:t>og</a:t>
                </a:r>
                <a:r>
                  <a:rPr sz="1400" dirty="0">
                    <a:solidFill>
                      <a:srgbClr val="000000"/>
                    </a:solidFill>
                  </a:rPr>
                  <a:t> </a:t>
                </a:r>
                <a:r>
                  <a:rPr sz="1400" dirty="0" err="1">
                    <a:solidFill>
                      <a:srgbClr val="000000"/>
                    </a:solidFill>
                  </a:rPr>
                  <a:t>gjenbruk</a:t>
                </a:r>
                <a:r>
                  <a:rPr sz="1400" dirty="0">
                    <a:solidFill>
                      <a:srgbClr val="000000"/>
                    </a:solidFill>
                  </a:rPr>
                  <a:t> </a:t>
                </a:r>
                <a:r>
                  <a:rPr sz="1400" dirty="0" err="1">
                    <a:solidFill>
                      <a:srgbClr val="000000"/>
                    </a:solidFill>
                  </a:rPr>
                  <a:t>av</a:t>
                </a:r>
                <a:r>
                  <a:rPr sz="1400" dirty="0">
                    <a:solidFill>
                      <a:srgbClr val="000000"/>
                    </a:solidFill>
                  </a:rPr>
                  <a:t> </a:t>
                </a:r>
                <a:r>
                  <a:rPr sz="1400" dirty="0" err="1">
                    <a:solidFill>
                      <a:srgbClr val="000000"/>
                    </a:solidFill>
                  </a:rPr>
                  <a:t>informasjon</a:t>
                </a:r>
                <a:endParaRPr sz="1400" dirty="0">
                  <a:solidFill>
                    <a:srgbClr val="000000"/>
                  </a:solidFill>
                </a:endParaRPr>
              </a:p>
            </p:txBody>
          </p:sp>
        </p:grpSp>
        <p:grpSp>
          <p:nvGrpSpPr>
            <p:cNvPr id="790" name="Group 790"/>
            <p:cNvGrpSpPr/>
            <p:nvPr/>
          </p:nvGrpSpPr>
          <p:grpSpPr>
            <a:xfrm>
              <a:off x="7097760" y="230018"/>
              <a:ext cx="2373624" cy="985800"/>
              <a:chOff x="0" y="126080"/>
              <a:chExt cx="2373623" cy="985799"/>
            </a:xfrm>
          </p:grpSpPr>
          <p:sp>
            <p:nvSpPr>
              <p:cNvPr id="788" name="Shape 788"/>
              <p:cNvSpPr/>
              <p:nvPr/>
            </p:nvSpPr>
            <p:spPr>
              <a:xfrm>
                <a:off x="155573" y="12608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31">
                  <a:lnSpc>
                    <a:spcPct val="90000"/>
                  </a:lnSpc>
                  <a:spcBef>
                    <a:spcPts val="463"/>
                  </a:spcBef>
                  <a:defRPr>
                    <a:solidFill>
                      <a:srgbClr val="BFBFBF"/>
                    </a:solidFill>
                  </a:defRPr>
                </a:pPr>
                <a:endParaRPr sz="1663">
                  <a:solidFill>
                    <a:srgbClr val="BFBFBF"/>
                  </a:solidFill>
                </a:endParaRPr>
              </a:p>
            </p:txBody>
          </p:sp>
          <p:sp>
            <p:nvSpPr>
              <p:cNvPr id="789" name="Shape 789"/>
              <p:cNvSpPr/>
              <p:nvPr/>
            </p:nvSpPr>
            <p:spPr>
              <a:xfrm>
                <a:off x="0" y="171449"/>
                <a:ext cx="2218050" cy="940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400" dirty="0" err="1">
                    <a:solidFill>
                      <a:srgbClr val="000000"/>
                    </a:solidFill>
                  </a:rPr>
                  <a:t>Rapportering</a:t>
                </a:r>
                <a:r>
                  <a:rPr sz="1400" dirty="0">
                    <a:solidFill>
                      <a:srgbClr val="000000"/>
                    </a:solidFill>
                  </a:rPr>
                  <a:t> </a:t>
                </a:r>
                <a:r>
                  <a:rPr sz="1400" dirty="0" err="1">
                    <a:solidFill>
                      <a:srgbClr val="000000"/>
                    </a:solidFill>
                  </a:rPr>
                  <a:t>og</a:t>
                </a:r>
                <a:r>
                  <a:rPr sz="1400" dirty="0">
                    <a:solidFill>
                      <a:srgbClr val="000000"/>
                    </a:solidFill>
                  </a:rPr>
                  <a:t> </a:t>
                </a:r>
                <a:r>
                  <a:rPr sz="1400" dirty="0" err="1">
                    <a:solidFill>
                      <a:srgbClr val="000000"/>
                    </a:solidFill>
                  </a:rPr>
                  <a:t>styrings</a:t>
                </a:r>
                <a:r>
                  <a:rPr sz="1400" dirty="0">
                    <a:solidFill>
                      <a:srgbClr val="000000"/>
                    </a:solidFill>
                  </a:rPr>
                  <a:t>-</a:t>
                </a:r>
                <a:r>
                  <a:rPr lang="nb-NO" sz="1400" dirty="0">
                    <a:solidFill>
                      <a:srgbClr val="000000"/>
                    </a:solidFill>
                  </a:rPr>
                  <a:t> </a:t>
                </a:r>
                <a:r>
                  <a:rPr sz="1400" dirty="0" err="1">
                    <a:solidFill>
                      <a:srgbClr val="000000"/>
                    </a:solidFill>
                  </a:rPr>
                  <a:t>informasjon</a:t>
                </a:r>
                <a:endParaRPr sz="1400" dirty="0">
                  <a:solidFill>
                    <a:srgbClr val="000000"/>
                  </a:solidFill>
                </a:endParaRPr>
              </a:p>
            </p:txBody>
          </p:sp>
        </p:grpSp>
      </p:grpSp>
      <p:pic>
        <p:nvPicPr>
          <p:cNvPr id="792" name="image68.jpg"/>
          <p:cNvPicPr/>
          <p:nvPr/>
        </p:nvPicPr>
        <p:blipFill>
          <a:blip r:embed="rId3">
            <a:extLst/>
          </a:blip>
          <a:stretch>
            <a:fillRect/>
          </a:stretch>
        </p:blipFill>
        <p:spPr>
          <a:xfrm>
            <a:off x="714084" y="2471838"/>
            <a:ext cx="3077759" cy="3562085"/>
          </a:xfrm>
          <a:prstGeom prst="rect">
            <a:avLst/>
          </a:prstGeom>
          <a:ln w="12700">
            <a:miter lim="400000"/>
          </a:ln>
        </p:spPr>
      </p:pic>
      <p:pic>
        <p:nvPicPr>
          <p:cNvPr id="793" name="image69.jpg"/>
          <p:cNvPicPr/>
          <p:nvPr/>
        </p:nvPicPr>
        <p:blipFill>
          <a:blip r:embed="rId4">
            <a:extLst/>
          </a:blip>
          <a:stretch>
            <a:fillRect/>
          </a:stretch>
        </p:blipFill>
        <p:spPr>
          <a:xfrm>
            <a:off x="3720450" y="2770710"/>
            <a:ext cx="2850448" cy="3611984"/>
          </a:xfrm>
          <a:prstGeom prst="rect">
            <a:avLst/>
          </a:prstGeom>
          <a:ln w="12700">
            <a:miter lim="400000"/>
          </a:ln>
        </p:spPr>
      </p:pic>
      <p:pic>
        <p:nvPicPr>
          <p:cNvPr id="794" name="image70.jpg"/>
          <p:cNvPicPr/>
          <p:nvPr/>
        </p:nvPicPr>
        <p:blipFill>
          <a:blip r:embed="rId5">
            <a:extLst/>
          </a:blip>
          <a:srcRect b="22609"/>
          <a:stretch>
            <a:fillRect/>
          </a:stretch>
        </p:blipFill>
        <p:spPr>
          <a:xfrm>
            <a:off x="6465233" y="3083401"/>
            <a:ext cx="2886730" cy="3674576"/>
          </a:xfrm>
          <a:prstGeom prst="rect">
            <a:avLst/>
          </a:prstGeom>
          <a:ln w="12700">
            <a:miter lim="400000"/>
          </a:ln>
        </p:spPr>
      </p:pic>
      <p:sp>
        <p:nvSpPr>
          <p:cNvPr id="795" name="Shape 795"/>
          <p:cNvSpPr/>
          <p:nvPr/>
        </p:nvSpPr>
        <p:spPr>
          <a:xfrm>
            <a:off x="9438321" y="2958014"/>
            <a:ext cx="2184065" cy="2308324"/>
          </a:xfrm>
          <a:prstGeom prst="rect">
            <a:avLst/>
          </a:prstGeom>
          <a:ln w="12700">
            <a:miter lim="400000"/>
          </a:ln>
          <a:extLst>
            <a:ext uri="{C572A759-6A51-4108-AA02-DFA0A04FC94B}">
              <ma14:wrappingTextBoxFlag xmlns:ma14="http://schemas.microsoft.com/office/mac/drawingml/2011/main" xmlns="" val="1"/>
            </a:ext>
          </a:extLst>
        </p:spPr>
        <p:txBody>
          <a:bodyPr wrap="square" lIns="42203" rIns="42203">
            <a:spAutoFit/>
          </a:bodyPr>
          <a:lstStyle/>
          <a:p>
            <a:pPr marL="263769" indent="-263769">
              <a:buClr>
                <a:srgbClr val="001A58"/>
              </a:buClr>
              <a:buSzPct val="100000"/>
              <a:buFont typeface="Arial"/>
              <a:buChar char="•"/>
              <a:defRPr sz="1800"/>
            </a:pPr>
            <a:r>
              <a:rPr dirty="0" err="1">
                <a:solidFill>
                  <a:prstClr val="black"/>
                </a:solidFill>
                <a:latin typeface="Arial"/>
                <a:ea typeface="Arial"/>
                <a:cs typeface="Arial"/>
                <a:sym typeface="Arial"/>
              </a:rPr>
              <a:t>Fokus</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på</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vesentlig</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informasjon</a:t>
            </a:r>
            <a:endParaRPr dirty="0">
              <a:solidFill>
                <a:srgbClr val="737377"/>
              </a:solidFill>
              <a:latin typeface="Arial"/>
              <a:ea typeface="Arial"/>
              <a:cs typeface="Arial"/>
              <a:sym typeface="Arial"/>
            </a:endParaRPr>
          </a:p>
          <a:p>
            <a:pPr marL="263769" indent="-263769">
              <a:buClr>
                <a:srgbClr val="001A58"/>
              </a:buClr>
              <a:buSzPct val="100000"/>
              <a:buFont typeface="Arial"/>
              <a:buChar char="•"/>
              <a:defRPr sz="1800"/>
            </a:pPr>
            <a:r>
              <a:rPr dirty="0" err="1">
                <a:solidFill>
                  <a:prstClr val="black"/>
                </a:solidFill>
                <a:latin typeface="Arial"/>
                <a:ea typeface="Arial"/>
                <a:cs typeface="Arial"/>
                <a:sym typeface="Arial"/>
              </a:rPr>
              <a:t>Løsrevet</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fra</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arkivstruktur</a:t>
            </a:r>
            <a:endParaRPr dirty="0">
              <a:solidFill>
                <a:srgbClr val="737377"/>
              </a:solidFill>
              <a:latin typeface="Arial"/>
              <a:ea typeface="Arial"/>
              <a:cs typeface="Arial"/>
              <a:sym typeface="Arial"/>
            </a:endParaRPr>
          </a:p>
          <a:p>
            <a:pPr marL="263769" indent="-263769">
              <a:buClr>
                <a:srgbClr val="001A58"/>
              </a:buClr>
              <a:buSzPct val="100000"/>
              <a:buFont typeface="Arial"/>
              <a:buChar char="•"/>
              <a:defRPr sz="1800"/>
            </a:pPr>
            <a:r>
              <a:rPr dirty="0" err="1">
                <a:solidFill>
                  <a:prstClr val="black"/>
                </a:solidFill>
                <a:latin typeface="Arial"/>
                <a:ea typeface="Arial"/>
                <a:cs typeface="Arial"/>
                <a:sym typeface="Arial"/>
              </a:rPr>
              <a:t>Milepæler</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og</a:t>
            </a:r>
            <a:r>
              <a:rPr dirty="0">
                <a:solidFill>
                  <a:prstClr val="black"/>
                </a:solidFill>
                <a:latin typeface="Arial"/>
                <a:ea typeface="Arial"/>
                <a:cs typeface="Arial"/>
                <a:sym typeface="Arial"/>
              </a:rPr>
              <a:t> </a:t>
            </a:r>
            <a:r>
              <a:rPr dirty="0" err="1">
                <a:solidFill>
                  <a:prstClr val="black"/>
                </a:solidFill>
                <a:latin typeface="Arial"/>
                <a:ea typeface="Arial"/>
                <a:cs typeface="Arial"/>
                <a:sym typeface="Arial"/>
              </a:rPr>
              <a:t>sjekklister</a:t>
            </a:r>
            <a:endParaRPr dirty="0">
              <a:solidFill>
                <a:srgbClr val="737377"/>
              </a:solidFill>
              <a:latin typeface="Arial"/>
              <a:ea typeface="Arial"/>
              <a:cs typeface="Arial"/>
              <a:sym typeface="Arial"/>
            </a:endParaRPr>
          </a:p>
          <a:p>
            <a:pPr marL="263769" indent="-263769">
              <a:buClr>
                <a:srgbClr val="001A58"/>
              </a:buClr>
              <a:buSzPct val="100000"/>
              <a:buFont typeface="Arial"/>
              <a:buChar char="•"/>
              <a:defRPr sz="1800"/>
            </a:pPr>
            <a:r>
              <a:rPr dirty="0" err="1">
                <a:solidFill>
                  <a:prstClr val="black"/>
                </a:solidFill>
                <a:latin typeface="Arial"/>
                <a:ea typeface="Arial"/>
                <a:cs typeface="Arial"/>
                <a:sym typeface="Arial"/>
              </a:rPr>
              <a:t>Beslutnings-støtte</a:t>
            </a:r>
            <a:endParaRPr dirty="0">
              <a:solidFill>
                <a:prstClr val="black"/>
              </a:solidFill>
              <a:latin typeface="Arial"/>
              <a:ea typeface="Arial"/>
              <a:cs typeface="Arial"/>
              <a:sym typeface="Arial"/>
            </a:endParaRPr>
          </a:p>
        </p:txBody>
      </p:sp>
      <p:sp>
        <p:nvSpPr>
          <p:cNvPr id="796" name="Shape 796"/>
          <p:cNvSpPr/>
          <p:nvPr/>
        </p:nvSpPr>
        <p:spPr>
          <a:xfrm flipH="1">
            <a:off x="597084" y="2223384"/>
            <a:ext cx="697105" cy="352791"/>
          </a:xfrm>
          <a:prstGeom prst="line">
            <a:avLst/>
          </a:prstGeom>
          <a:ln w="25400">
            <a:solidFill>
              <a:srgbClr val="E09800"/>
            </a:solidFill>
          </a:ln>
        </p:spPr>
        <p:txBody>
          <a:bodyPr lIns="0" tIns="0" rIns="0" bIns="0"/>
          <a:lstStyle/>
          <a:p>
            <a:pPr defTabSz="422031">
              <a:defRPr sz="1200">
                <a:latin typeface="+mn-lt"/>
                <a:ea typeface="+mn-ea"/>
                <a:cs typeface="+mn-cs"/>
                <a:sym typeface="Helvetica"/>
              </a:defRPr>
            </a:pPr>
            <a:endParaRPr sz="1108">
              <a:solidFill>
                <a:prstClr val="black"/>
              </a:solidFill>
              <a:sym typeface="Helvetica"/>
            </a:endParaRPr>
          </a:p>
        </p:txBody>
      </p:sp>
      <p:sp>
        <p:nvSpPr>
          <p:cNvPr id="797" name="Shape 797"/>
          <p:cNvSpPr/>
          <p:nvPr/>
        </p:nvSpPr>
        <p:spPr>
          <a:xfrm>
            <a:off x="2258568" y="2220832"/>
            <a:ext cx="6987729" cy="690348"/>
          </a:xfrm>
          <a:prstGeom prst="line">
            <a:avLst/>
          </a:prstGeom>
          <a:ln w="25400">
            <a:solidFill>
              <a:srgbClr val="E09800"/>
            </a:solidFill>
          </a:ln>
        </p:spPr>
        <p:txBody>
          <a:bodyPr lIns="0" tIns="0" rIns="0" bIns="0"/>
          <a:lstStyle/>
          <a:p>
            <a:pPr defTabSz="422031">
              <a:defRPr sz="1200">
                <a:latin typeface="+mn-lt"/>
                <a:ea typeface="+mn-ea"/>
                <a:cs typeface="+mn-cs"/>
                <a:sym typeface="Helvetica"/>
              </a:defRPr>
            </a:pPr>
            <a:endParaRPr sz="1108">
              <a:solidFill>
                <a:prstClr val="black"/>
              </a:solidFill>
              <a:sym typeface="Helvetica"/>
            </a:endParaRPr>
          </a:p>
        </p:txBody>
      </p:sp>
      <p:sp>
        <p:nvSpPr>
          <p:cNvPr id="26" name="Tittel 1"/>
          <p:cNvSpPr txBox="1">
            <a:spLocks/>
          </p:cNvSpPr>
          <p:nvPr/>
        </p:nvSpPr>
        <p:spPr>
          <a:xfrm>
            <a:off x="1401763" y="227830"/>
            <a:ext cx="8512979" cy="767041"/>
          </a:xfrm>
          <a:prstGeom prst="rect">
            <a:avLst/>
          </a:prstGeom>
        </p:spPr>
        <p:txBody>
          <a:bodyPr>
            <a:normAutofit fontScale="92500" lnSpcReduction="20000"/>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5" dirty="0">
                <a:solidFill>
                  <a:srgbClr val="001A58"/>
                </a:solidFill>
              </a:rPr>
              <a:t>Arbeidsflaten – fokus på saksbehandleren og beslutningsstøtte</a:t>
            </a:r>
          </a:p>
        </p:txBody>
      </p:sp>
    </p:spTree>
    <p:extLst>
      <p:ext uri="{BB962C8B-B14F-4D97-AF65-F5344CB8AC3E}">
        <p14:creationId xmlns:p14="http://schemas.microsoft.com/office/powerpoint/2010/main" val="13893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68436E-7D9B-429F-AAF4-E64095E2AA61}"/>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E165B3F2-5309-4B69-A404-F1FDA24A31A3}"/>
              </a:ext>
            </a:extLst>
          </p:cNvPr>
          <p:cNvSpPr>
            <a:spLocks noGrp="1"/>
          </p:cNvSpPr>
          <p:nvPr>
            <p:ph idx="1"/>
          </p:nvPr>
        </p:nvSpPr>
        <p:spPr/>
        <p:txBody>
          <a:bodyPr/>
          <a:lstStyle/>
          <a:p>
            <a:endParaRPr lang="nb-NO"/>
          </a:p>
        </p:txBody>
      </p:sp>
      <p:sp>
        <p:nvSpPr>
          <p:cNvPr id="4" name="Plassholder for lysbildenummer 3">
            <a:extLst>
              <a:ext uri="{FF2B5EF4-FFF2-40B4-BE49-F238E27FC236}">
                <a16:creationId xmlns:a16="http://schemas.microsoft.com/office/drawing/2014/main" id="{DB767783-FECA-4F49-A5F6-581FE66109D9}"/>
              </a:ext>
            </a:extLst>
          </p:cNvPr>
          <p:cNvSpPr>
            <a:spLocks noGrp="1"/>
          </p:cNvSpPr>
          <p:nvPr>
            <p:ph type="sldNum" sz="quarter" idx="12"/>
          </p:nvPr>
        </p:nvSpPr>
        <p:spPr/>
        <p:txBody>
          <a:bodyPr/>
          <a:lstStyle/>
          <a:p>
            <a:fld id="{48F63A3B-78C7-47BE-AE5E-E10140E04643}" type="slidenum">
              <a:rPr lang="en-US" smtClean="0">
                <a:solidFill>
                  <a:srgbClr val="686868">
                    <a:tint val="75000"/>
                  </a:srgbClr>
                </a:solidFill>
              </a:rPr>
              <a:pPr/>
              <a:t>5</a:t>
            </a:fld>
            <a:endParaRPr lang="en-US" dirty="0">
              <a:solidFill>
                <a:srgbClr val="686868">
                  <a:tint val="75000"/>
                </a:srgbClr>
              </a:solidFill>
            </a:endParaRPr>
          </a:p>
        </p:txBody>
      </p:sp>
      <p:pic>
        <p:nvPicPr>
          <p:cNvPr id="1026" name="Picture 2" descr="http://geointegrasjon.no/wp-content/uploads/2017/03/byggesaksprosess.png">
            <a:hlinkClick r:id="rId2"/>
            <a:extLst>
              <a:ext uri="{FF2B5EF4-FFF2-40B4-BE49-F238E27FC236}">
                <a16:creationId xmlns:a16="http://schemas.microsoft.com/office/drawing/2014/main" id="{74D5ED7B-C320-466D-BF5A-A2F33A472A5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675352"/>
            <a:ext cx="12188825" cy="5207000"/>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732A88C4-833D-4826-9F21-C30E678A0E14}"/>
              </a:ext>
            </a:extLst>
          </p:cNvPr>
          <p:cNvSpPr/>
          <p:nvPr/>
        </p:nvSpPr>
        <p:spPr>
          <a:xfrm>
            <a:off x="7513248" y="3602830"/>
            <a:ext cx="582016" cy="39846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solidFill>
                <a:srgbClr val="FFFFFF"/>
              </a:solidFill>
            </a:endParaRPr>
          </a:p>
        </p:txBody>
      </p:sp>
      <p:sp>
        <p:nvSpPr>
          <p:cNvPr id="8" name="Ellipse 7">
            <a:extLst>
              <a:ext uri="{FF2B5EF4-FFF2-40B4-BE49-F238E27FC236}">
                <a16:creationId xmlns:a16="http://schemas.microsoft.com/office/drawing/2014/main" id="{5E012241-143B-4D46-A53E-51136112EEA1}"/>
              </a:ext>
            </a:extLst>
          </p:cNvPr>
          <p:cNvSpPr/>
          <p:nvPr/>
        </p:nvSpPr>
        <p:spPr>
          <a:xfrm>
            <a:off x="11534840" y="3567155"/>
            <a:ext cx="582016" cy="39846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solidFill>
                <a:srgbClr val="FFFFFF"/>
              </a:solidFill>
            </a:endParaRPr>
          </a:p>
        </p:txBody>
      </p:sp>
      <p:sp>
        <p:nvSpPr>
          <p:cNvPr id="9" name="Ellipse 8">
            <a:extLst>
              <a:ext uri="{FF2B5EF4-FFF2-40B4-BE49-F238E27FC236}">
                <a16:creationId xmlns:a16="http://schemas.microsoft.com/office/drawing/2014/main" id="{A952F11D-A8CC-445C-A963-330130F8F326}"/>
              </a:ext>
            </a:extLst>
          </p:cNvPr>
          <p:cNvSpPr/>
          <p:nvPr/>
        </p:nvSpPr>
        <p:spPr>
          <a:xfrm>
            <a:off x="8850824" y="3588178"/>
            <a:ext cx="582016" cy="39846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solidFill>
                <a:srgbClr val="FFFFFF"/>
              </a:solidFill>
            </a:endParaRPr>
          </a:p>
        </p:txBody>
      </p:sp>
      <p:sp>
        <p:nvSpPr>
          <p:cNvPr id="11" name="Rektangel: avrundede hjørner 10">
            <a:extLst>
              <a:ext uri="{FF2B5EF4-FFF2-40B4-BE49-F238E27FC236}">
                <a16:creationId xmlns:a16="http://schemas.microsoft.com/office/drawing/2014/main" id="{798B7B3A-E280-4B2E-8733-E61AAEE88A8B}"/>
              </a:ext>
            </a:extLst>
          </p:cNvPr>
          <p:cNvSpPr/>
          <p:nvPr/>
        </p:nvSpPr>
        <p:spPr>
          <a:xfrm>
            <a:off x="4524161" y="2460894"/>
            <a:ext cx="3459892" cy="3406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200" dirty="0">
                <a:solidFill>
                  <a:srgbClr val="FFFFFF"/>
                </a:solidFill>
              </a:rPr>
              <a:t>Ramme/</a:t>
            </a:r>
            <a:r>
              <a:rPr lang="nb-NO" sz="1200" dirty="0" err="1">
                <a:solidFill>
                  <a:srgbClr val="FFFFFF"/>
                </a:solidFill>
              </a:rPr>
              <a:t>etttrinn</a:t>
            </a:r>
            <a:endParaRPr lang="nb-NO" sz="1200" dirty="0">
              <a:solidFill>
                <a:srgbClr val="FFFFFF"/>
              </a:solidFill>
            </a:endParaRPr>
          </a:p>
        </p:txBody>
      </p:sp>
      <p:sp>
        <p:nvSpPr>
          <p:cNvPr id="12" name="Rektangel: avrundede hjørner 11">
            <a:extLst>
              <a:ext uri="{FF2B5EF4-FFF2-40B4-BE49-F238E27FC236}">
                <a16:creationId xmlns:a16="http://schemas.microsoft.com/office/drawing/2014/main" id="{CD3C0028-0C88-4C9E-8B53-3AA2BDE730C8}"/>
              </a:ext>
            </a:extLst>
          </p:cNvPr>
          <p:cNvSpPr/>
          <p:nvPr/>
        </p:nvSpPr>
        <p:spPr>
          <a:xfrm>
            <a:off x="7980745" y="2468220"/>
            <a:ext cx="1452095" cy="3406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200" dirty="0">
                <a:solidFill>
                  <a:srgbClr val="FFFFFF"/>
                </a:solidFill>
              </a:rPr>
              <a:t>Igangsetting</a:t>
            </a:r>
          </a:p>
        </p:txBody>
      </p:sp>
      <p:sp>
        <p:nvSpPr>
          <p:cNvPr id="13" name="Rektangel: avrundede hjørner 12">
            <a:extLst>
              <a:ext uri="{FF2B5EF4-FFF2-40B4-BE49-F238E27FC236}">
                <a16:creationId xmlns:a16="http://schemas.microsoft.com/office/drawing/2014/main" id="{45C1174C-B888-4E6F-A443-7CAFCEF3B4FD}"/>
              </a:ext>
            </a:extLst>
          </p:cNvPr>
          <p:cNvSpPr/>
          <p:nvPr/>
        </p:nvSpPr>
        <p:spPr>
          <a:xfrm>
            <a:off x="9432840" y="2460894"/>
            <a:ext cx="2641300" cy="3406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200" dirty="0">
                <a:solidFill>
                  <a:srgbClr val="FFFFFF"/>
                </a:solidFill>
              </a:rPr>
              <a:t>Midlertidig brukstillatelse og ferdigattest</a:t>
            </a:r>
          </a:p>
        </p:txBody>
      </p:sp>
      <p:sp>
        <p:nvSpPr>
          <p:cNvPr id="14" name="Ellipse 13">
            <a:extLst>
              <a:ext uri="{FF2B5EF4-FFF2-40B4-BE49-F238E27FC236}">
                <a16:creationId xmlns:a16="http://schemas.microsoft.com/office/drawing/2014/main" id="{72C7B1E8-CF85-43D7-A8D9-AE1EB2D0D1CF}"/>
              </a:ext>
            </a:extLst>
          </p:cNvPr>
          <p:cNvSpPr/>
          <p:nvPr/>
        </p:nvSpPr>
        <p:spPr>
          <a:xfrm>
            <a:off x="10171474" y="3569450"/>
            <a:ext cx="582016" cy="39846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solidFill>
                <a:srgbClr val="FFFFFF"/>
              </a:solidFill>
            </a:endParaRPr>
          </a:p>
        </p:txBody>
      </p:sp>
    </p:spTree>
    <p:extLst>
      <p:ext uri="{BB962C8B-B14F-4D97-AF65-F5344CB8AC3E}">
        <p14:creationId xmlns:p14="http://schemas.microsoft.com/office/powerpoint/2010/main" val="96539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DAD2A2-4F72-4E2B-8A56-1F7439E89CD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2CE391F-C4EF-484B-8C48-98C2BAD87A89}"/>
              </a:ext>
            </a:extLst>
          </p:cNvPr>
          <p:cNvSpPr>
            <a:spLocks noGrp="1"/>
          </p:cNvSpPr>
          <p:nvPr>
            <p:ph idx="1"/>
          </p:nvPr>
        </p:nvSpPr>
        <p:spPr/>
        <p:txBody>
          <a:bodyPr/>
          <a:lstStyle/>
          <a:p>
            <a:endParaRPr lang="nb-NO"/>
          </a:p>
        </p:txBody>
      </p:sp>
      <p:sp>
        <p:nvSpPr>
          <p:cNvPr id="4" name="Plassholder for lysbildenummer 3">
            <a:extLst>
              <a:ext uri="{FF2B5EF4-FFF2-40B4-BE49-F238E27FC236}">
                <a16:creationId xmlns:a16="http://schemas.microsoft.com/office/drawing/2014/main" id="{05EFF1E0-B99A-466A-85A3-26B9CCF633CD}"/>
              </a:ext>
            </a:extLst>
          </p:cNvPr>
          <p:cNvSpPr>
            <a:spLocks noGrp="1"/>
          </p:cNvSpPr>
          <p:nvPr>
            <p:ph type="sldNum" sz="quarter" idx="12"/>
          </p:nvPr>
        </p:nvSpPr>
        <p:spPr/>
        <p:txBody>
          <a:bodyPr/>
          <a:lstStyle/>
          <a:p>
            <a:fld id="{48F63A3B-78C7-47BE-AE5E-E10140E04643}" type="slidenum">
              <a:rPr lang="en-US" smtClean="0">
                <a:solidFill>
                  <a:srgbClr val="686868">
                    <a:tint val="75000"/>
                  </a:srgbClr>
                </a:solidFill>
              </a:rPr>
              <a:pPr/>
              <a:t>6</a:t>
            </a:fld>
            <a:endParaRPr lang="en-US" dirty="0">
              <a:solidFill>
                <a:srgbClr val="686868">
                  <a:tint val="75000"/>
                </a:srgbClr>
              </a:solidFill>
            </a:endParaRPr>
          </a:p>
        </p:txBody>
      </p:sp>
      <p:pic>
        <p:nvPicPr>
          <p:cNvPr id="5" name="Bilde 4">
            <a:extLst>
              <a:ext uri="{FF2B5EF4-FFF2-40B4-BE49-F238E27FC236}">
                <a16:creationId xmlns:a16="http://schemas.microsoft.com/office/drawing/2014/main" id="{3E47E8E3-71BB-4CD1-99E3-36A41A1F32E5}"/>
              </a:ext>
            </a:extLst>
          </p:cNvPr>
          <p:cNvPicPr>
            <a:picLocks noChangeAspect="1"/>
          </p:cNvPicPr>
          <p:nvPr/>
        </p:nvPicPr>
        <p:blipFill>
          <a:blip r:embed="rId2"/>
          <a:stretch>
            <a:fillRect/>
          </a:stretch>
        </p:blipFill>
        <p:spPr>
          <a:xfrm>
            <a:off x="1588" y="-1314598"/>
            <a:ext cx="12146403" cy="7670948"/>
          </a:xfrm>
          <a:prstGeom prst="rect">
            <a:avLst/>
          </a:prstGeom>
        </p:spPr>
      </p:pic>
      <p:sp>
        <p:nvSpPr>
          <p:cNvPr id="6" name="Ellipse 5">
            <a:extLst>
              <a:ext uri="{FF2B5EF4-FFF2-40B4-BE49-F238E27FC236}">
                <a16:creationId xmlns:a16="http://schemas.microsoft.com/office/drawing/2014/main" id="{4655AD34-C940-4408-AED9-D75CF4ABEDBC}"/>
              </a:ext>
            </a:extLst>
          </p:cNvPr>
          <p:cNvSpPr/>
          <p:nvPr/>
        </p:nvSpPr>
        <p:spPr>
          <a:xfrm>
            <a:off x="10720248" y="2628319"/>
            <a:ext cx="1470165" cy="125170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solidFill>
                <a:srgbClr val="FFFFFF"/>
              </a:solidFill>
            </a:endParaRPr>
          </a:p>
        </p:txBody>
      </p:sp>
    </p:spTree>
    <p:extLst>
      <p:ext uri="{BB962C8B-B14F-4D97-AF65-F5344CB8AC3E}">
        <p14:creationId xmlns:p14="http://schemas.microsoft.com/office/powerpoint/2010/main" val="412797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B1CA95-404C-4FA6-B863-9853AA53D55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F66085B-6F4D-413E-AA57-773AF754630B}"/>
              </a:ext>
            </a:extLst>
          </p:cNvPr>
          <p:cNvSpPr>
            <a:spLocks noGrp="1"/>
          </p:cNvSpPr>
          <p:nvPr>
            <p:ph idx="1"/>
          </p:nvPr>
        </p:nvSpPr>
        <p:spPr/>
        <p:txBody>
          <a:bodyPr/>
          <a:lstStyle/>
          <a:p>
            <a:endParaRPr lang="nb-NO"/>
          </a:p>
        </p:txBody>
      </p:sp>
      <p:sp>
        <p:nvSpPr>
          <p:cNvPr id="4" name="Plassholder for lysbildenummer 3">
            <a:extLst>
              <a:ext uri="{FF2B5EF4-FFF2-40B4-BE49-F238E27FC236}">
                <a16:creationId xmlns:a16="http://schemas.microsoft.com/office/drawing/2014/main" id="{C915A21F-9222-45D2-9D5D-323EE484F151}"/>
              </a:ext>
            </a:extLst>
          </p:cNvPr>
          <p:cNvSpPr>
            <a:spLocks noGrp="1"/>
          </p:cNvSpPr>
          <p:nvPr>
            <p:ph type="sldNum" sz="quarter" idx="12"/>
          </p:nvPr>
        </p:nvSpPr>
        <p:spPr/>
        <p:txBody>
          <a:bodyPr/>
          <a:lstStyle/>
          <a:p>
            <a:fld id="{48F63A3B-78C7-47BE-AE5E-E10140E04643}" type="slidenum">
              <a:rPr lang="en-US" smtClean="0">
                <a:solidFill>
                  <a:srgbClr val="686868">
                    <a:tint val="75000"/>
                  </a:srgbClr>
                </a:solidFill>
              </a:rPr>
              <a:pPr/>
              <a:t>7</a:t>
            </a:fld>
            <a:endParaRPr lang="en-US" dirty="0">
              <a:solidFill>
                <a:srgbClr val="686868">
                  <a:tint val="75000"/>
                </a:srgbClr>
              </a:solidFill>
            </a:endParaRPr>
          </a:p>
        </p:txBody>
      </p:sp>
      <p:pic>
        <p:nvPicPr>
          <p:cNvPr id="8" name="Bilde 7">
            <a:extLst>
              <a:ext uri="{FF2B5EF4-FFF2-40B4-BE49-F238E27FC236}">
                <a16:creationId xmlns:a16="http://schemas.microsoft.com/office/drawing/2014/main" id="{1B7C3BC9-C1FA-4653-9B19-53C5E26B2661}"/>
              </a:ext>
            </a:extLst>
          </p:cNvPr>
          <p:cNvPicPr>
            <a:picLocks noChangeAspect="1"/>
          </p:cNvPicPr>
          <p:nvPr/>
        </p:nvPicPr>
        <p:blipFill>
          <a:blip r:embed="rId2"/>
          <a:stretch>
            <a:fillRect/>
          </a:stretch>
        </p:blipFill>
        <p:spPr>
          <a:xfrm>
            <a:off x="157977" y="1646238"/>
            <a:ext cx="12032436" cy="3014389"/>
          </a:xfrm>
          <a:prstGeom prst="rect">
            <a:avLst/>
          </a:prstGeom>
        </p:spPr>
      </p:pic>
    </p:spTree>
    <p:extLst>
      <p:ext uri="{BB962C8B-B14F-4D97-AF65-F5344CB8AC3E}">
        <p14:creationId xmlns:p14="http://schemas.microsoft.com/office/powerpoint/2010/main" val="250295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5" name="Group 815"/>
          <p:cNvGrpSpPr/>
          <p:nvPr/>
        </p:nvGrpSpPr>
        <p:grpSpPr>
          <a:xfrm>
            <a:off x="1781747" y="1021019"/>
            <a:ext cx="8599212" cy="1381693"/>
            <a:chOff x="0" y="-15311"/>
            <a:chExt cx="9315811" cy="1496832"/>
          </a:xfrm>
        </p:grpSpPr>
        <p:grpSp>
          <p:nvGrpSpPr>
            <p:cNvPr id="802" name="Group 802"/>
            <p:cNvGrpSpPr/>
            <p:nvPr/>
          </p:nvGrpSpPr>
          <p:grpSpPr>
            <a:xfrm>
              <a:off x="0" y="195378"/>
              <a:ext cx="2218050" cy="1100449"/>
              <a:chOff x="0" y="0"/>
              <a:chExt cx="2218049" cy="1100448"/>
            </a:xfrm>
          </p:grpSpPr>
          <p:sp>
            <p:nvSpPr>
              <p:cNvPr id="800" name="Shape 800"/>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01" name="Shape 801"/>
              <p:cNvSpPr/>
              <p:nvPr/>
            </p:nvSpPr>
            <p:spPr>
              <a:xfrm>
                <a:off x="0" y="0"/>
                <a:ext cx="2218050" cy="1100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Arbeidsflaten til saksbehandler</a:t>
                </a:r>
              </a:p>
            </p:txBody>
          </p:sp>
        </p:grpSp>
        <p:grpSp>
          <p:nvGrpSpPr>
            <p:cNvPr id="805" name="Group 805"/>
            <p:cNvGrpSpPr/>
            <p:nvPr/>
          </p:nvGrpSpPr>
          <p:grpSpPr>
            <a:xfrm>
              <a:off x="1774439" y="-15311"/>
              <a:ext cx="2218052" cy="1496832"/>
              <a:chOff x="0" y="-15311"/>
              <a:chExt cx="2218050" cy="1496831"/>
            </a:xfrm>
          </p:grpSpPr>
          <p:sp>
            <p:nvSpPr>
              <p:cNvPr id="803" name="Shape 803"/>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b="1"/>
                </a:pPr>
                <a:endParaRPr sz="1662" b="1">
                  <a:solidFill>
                    <a:prstClr val="black"/>
                  </a:solidFill>
                </a:endParaRPr>
              </a:p>
            </p:txBody>
          </p:sp>
          <p:sp>
            <p:nvSpPr>
              <p:cNvPr id="804" name="Shape 804"/>
              <p:cNvSpPr/>
              <p:nvPr/>
            </p:nvSpPr>
            <p:spPr>
              <a:xfrm>
                <a:off x="0" y="-15311"/>
                <a:ext cx="2218050" cy="1496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292" b="0">
                    <a:solidFill>
                      <a:prstClr val="black"/>
                    </a:solidFill>
                  </a:rPr>
                  <a:t>Standardiserte saksbehandlings-prosesser og milepæler</a:t>
                </a:r>
              </a:p>
            </p:txBody>
          </p:sp>
        </p:grpSp>
        <p:grpSp>
          <p:nvGrpSpPr>
            <p:cNvPr id="808" name="Group 808"/>
            <p:cNvGrpSpPr/>
            <p:nvPr/>
          </p:nvGrpSpPr>
          <p:grpSpPr>
            <a:xfrm>
              <a:off x="3548880" y="81585"/>
              <a:ext cx="2218052" cy="1303040"/>
              <a:chOff x="0" y="-9854"/>
              <a:chExt cx="2218050" cy="1303038"/>
            </a:xfrm>
          </p:grpSpPr>
          <p:sp>
            <p:nvSpPr>
              <p:cNvPr id="806" name="Shape 806"/>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07" name="Shape 807"/>
              <p:cNvSpPr/>
              <p:nvPr/>
            </p:nvSpPr>
            <p:spPr>
              <a:xfrm>
                <a:off x="0" y="-9854"/>
                <a:ext cx="2218050" cy="13030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Løsriving</a:t>
                </a:r>
                <a:r>
                  <a:rPr sz="1292" dirty="0">
                    <a:solidFill>
                      <a:srgbClr val="000000"/>
                    </a:solidFill>
                  </a:rPr>
                  <a:t> </a:t>
                </a:r>
                <a:r>
                  <a:rPr sz="1292" dirty="0" err="1">
                    <a:solidFill>
                      <a:srgbClr val="000000"/>
                    </a:solidFill>
                  </a:rPr>
                  <a:t>av</a:t>
                </a:r>
                <a:r>
                  <a:rPr sz="1292" dirty="0">
                    <a:solidFill>
                      <a:srgbClr val="000000"/>
                    </a:solidFill>
                  </a:rPr>
                  <a:t> </a:t>
                </a:r>
                <a:r>
                  <a:rPr sz="1292" dirty="0" err="1">
                    <a:solidFill>
                      <a:srgbClr val="000000"/>
                    </a:solidFill>
                  </a:rPr>
                  <a:t>saksbehandling</a:t>
                </a:r>
                <a:r>
                  <a:rPr sz="1292" dirty="0">
                    <a:solidFill>
                      <a:srgbClr val="000000"/>
                    </a:solidFill>
                  </a:rPr>
                  <a:t>  </a:t>
                </a:r>
                <a:r>
                  <a:rPr lang="nb-NO" sz="1292" dirty="0">
                    <a:solidFill>
                      <a:srgbClr val="000000"/>
                    </a:solidFill>
                  </a:rPr>
                  <a:t>               </a:t>
                </a:r>
                <a:r>
                  <a:rPr sz="1292" dirty="0" err="1">
                    <a:solidFill>
                      <a:srgbClr val="000000"/>
                    </a:solidFill>
                  </a:rPr>
                  <a:t>fra</a:t>
                </a:r>
                <a:r>
                  <a:rPr sz="1292" dirty="0">
                    <a:solidFill>
                      <a:srgbClr val="000000"/>
                    </a:solidFill>
                  </a:rPr>
                  <a:t> </a:t>
                </a:r>
                <a:r>
                  <a:rPr sz="1292" dirty="0" err="1">
                    <a:solidFill>
                      <a:srgbClr val="000000"/>
                    </a:solidFill>
                  </a:rPr>
                  <a:t>arkiv</a:t>
                </a:r>
                <a:endParaRPr sz="1292" dirty="0">
                  <a:solidFill>
                    <a:srgbClr val="000000"/>
                  </a:solidFill>
                </a:endParaRPr>
              </a:p>
            </p:txBody>
          </p:sp>
        </p:grpSp>
        <p:grpSp>
          <p:nvGrpSpPr>
            <p:cNvPr id="811" name="Group 811"/>
            <p:cNvGrpSpPr/>
            <p:nvPr/>
          </p:nvGrpSpPr>
          <p:grpSpPr>
            <a:xfrm>
              <a:off x="5323320" y="94123"/>
              <a:ext cx="2218052" cy="1302960"/>
              <a:chOff x="0" y="-9815"/>
              <a:chExt cx="2218050" cy="1302959"/>
            </a:xfrm>
          </p:grpSpPr>
          <p:sp>
            <p:nvSpPr>
              <p:cNvPr id="809" name="Shape 809"/>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10" name="Shape 810"/>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Innhenting og gjenbruk av informasjon</a:t>
                </a:r>
              </a:p>
            </p:txBody>
          </p:sp>
        </p:grpSp>
        <p:grpSp>
          <p:nvGrpSpPr>
            <p:cNvPr id="814" name="Group 814"/>
            <p:cNvGrpSpPr/>
            <p:nvPr/>
          </p:nvGrpSpPr>
          <p:grpSpPr>
            <a:xfrm>
              <a:off x="7097760" y="94123"/>
              <a:ext cx="2218051" cy="1302960"/>
              <a:chOff x="0" y="-9815"/>
              <a:chExt cx="2218050" cy="1302959"/>
            </a:xfrm>
          </p:grpSpPr>
          <p:sp>
            <p:nvSpPr>
              <p:cNvPr id="812" name="Shape 812"/>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13" name="Shape 813"/>
              <p:cNvSpPr/>
              <p:nvPr/>
            </p:nvSpPr>
            <p:spPr>
              <a:xfrm>
                <a:off x="0" y="-9815"/>
                <a:ext cx="2218050" cy="1302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Rapportering</a:t>
                </a:r>
                <a:r>
                  <a:rPr sz="1292" dirty="0">
                    <a:solidFill>
                      <a:srgbClr val="000000"/>
                    </a:solidFill>
                  </a:rPr>
                  <a:t> </a:t>
                </a:r>
                <a:r>
                  <a:rPr sz="1292" dirty="0" err="1">
                    <a:solidFill>
                      <a:srgbClr val="000000"/>
                    </a:solidFill>
                  </a:rPr>
                  <a:t>og</a:t>
                </a:r>
                <a:r>
                  <a:rPr sz="1292" dirty="0">
                    <a:solidFill>
                      <a:srgbClr val="000000"/>
                    </a:solidFill>
                  </a:rPr>
                  <a:t> </a:t>
                </a:r>
                <a:r>
                  <a:rPr sz="1292" dirty="0" err="1">
                    <a:solidFill>
                      <a:srgbClr val="000000"/>
                    </a:solidFill>
                  </a:rPr>
                  <a:t>styrings</a:t>
                </a:r>
                <a:r>
                  <a:rPr sz="1292" dirty="0">
                    <a:solidFill>
                      <a:srgbClr val="000000"/>
                    </a:solidFill>
                  </a:rPr>
                  <a:t>-</a:t>
                </a:r>
                <a:r>
                  <a:rPr lang="nb-NO" sz="1292" dirty="0">
                    <a:solidFill>
                      <a:srgbClr val="000000"/>
                    </a:solidFill>
                  </a:rPr>
                  <a:t> </a:t>
                </a:r>
                <a:r>
                  <a:rPr sz="1292" dirty="0" err="1">
                    <a:solidFill>
                      <a:srgbClr val="000000"/>
                    </a:solidFill>
                  </a:rPr>
                  <a:t>informasjon</a:t>
                </a:r>
                <a:endParaRPr sz="1292" dirty="0">
                  <a:solidFill>
                    <a:srgbClr val="000000"/>
                  </a:solidFill>
                </a:endParaRPr>
              </a:p>
            </p:txBody>
          </p:sp>
        </p:grpSp>
      </p:grpSp>
      <p:sp>
        <p:nvSpPr>
          <p:cNvPr id="816" name="Shape 816"/>
          <p:cNvSpPr/>
          <p:nvPr/>
        </p:nvSpPr>
        <p:spPr>
          <a:xfrm flipH="1">
            <a:off x="1524001" y="1999923"/>
            <a:ext cx="2305179" cy="286621"/>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17" name="Shape 817"/>
          <p:cNvSpPr/>
          <p:nvPr/>
        </p:nvSpPr>
        <p:spPr>
          <a:xfrm>
            <a:off x="5057638" y="1999923"/>
            <a:ext cx="5540025" cy="326505"/>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pic>
        <p:nvPicPr>
          <p:cNvPr id="818" name="image71.png"/>
          <p:cNvPicPr/>
          <p:nvPr/>
        </p:nvPicPr>
        <p:blipFill>
          <a:blip r:embed="rId3">
            <a:extLst/>
          </a:blip>
          <a:stretch>
            <a:fillRect/>
          </a:stretch>
        </p:blipFill>
        <p:spPr>
          <a:xfrm>
            <a:off x="2077915" y="2400727"/>
            <a:ext cx="7999536" cy="1143001"/>
          </a:xfrm>
          <a:prstGeom prst="rect">
            <a:avLst/>
          </a:prstGeom>
          <a:ln w="12700">
            <a:miter lim="400000"/>
          </a:ln>
        </p:spPr>
      </p:pic>
      <p:graphicFrame>
        <p:nvGraphicFramePr>
          <p:cNvPr id="819" name="Table 819"/>
          <p:cNvGraphicFramePr/>
          <p:nvPr>
            <p:extLst/>
          </p:nvPr>
        </p:nvGraphicFramePr>
        <p:xfrm>
          <a:off x="2068791" y="3777951"/>
          <a:ext cx="7991963" cy="2388714"/>
        </p:xfrm>
        <a:graphic>
          <a:graphicData uri="http://schemas.openxmlformats.org/drawingml/2006/table">
            <a:tbl>
              <a:tblPr firstRow="1" bandRow="1"/>
              <a:tblGrid>
                <a:gridCol w="1446178">
                  <a:extLst>
                    <a:ext uri="{9D8B030D-6E8A-4147-A177-3AD203B41FA5}">
                      <a16:colId xmlns:a16="http://schemas.microsoft.com/office/drawing/2014/main" val="20000"/>
                    </a:ext>
                  </a:extLst>
                </a:gridCol>
                <a:gridCol w="3610391">
                  <a:extLst>
                    <a:ext uri="{9D8B030D-6E8A-4147-A177-3AD203B41FA5}">
                      <a16:colId xmlns:a16="http://schemas.microsoft.com/office/drawing/2014/main" val="20001"/>
                    </a:ext>
                  </a:extLst>
                </a:gridCol>
                <a:gridCol w="2935394">
                  <a:extLst>
                    <a:ext uri="{9D8B030D-6E8A-4147-A177-3AD203B41FA5}">
                      <a16:colId xmlns:a16="http://schemas.microsoft.com/office/drawing/2014/main" val="20002"/>
                    </a:ext>
                  </a:extLst>
                </a:gridCol>
              </a:tblGrid>
              <a:tr h="475508">
                <a:tc>
                  <a:txBody>
                    <a:bodyPr/>
                    <a:lstStyle/>
                    <a:p>
                      <a:pPr lvl="0">
                        <a:defRPr b="0" i="0">
                          <a:solidFill>
                            <a:srgbClr val="000000"/>
                          </a:solidFill>
                        </a:defRPr>
                      </a:pPr>
                      <a:r>
                        <a:rPr sz="1500" b="1" dirty="0">
                          <a:solidFill>
                            <a:srgbClr val="FFFFFF"/>
                          </a:solidFill>
                        </a:rPr>
                        <a:t>SAK (</a:t>
                      </a:r>
                      <a:r>
                        <a:rPr sz="1500" b="1" dirty="0" err="1">
                          <a:solidFill>
                            <a:srgbClr val="FFFFFF"/>
                          </a:solidFill>
                        </a:rPr>
                        <a:t>nivå</a:t>
                      </a:r>
                      <a:r>
                        <a:rPr sz="1500" b="1" dirty="0">
                          <a:solidFill>
                            <a:srgbClr val="FFFFFF"/>
                          </a:solidFill>
                        </a:rPr>
                        <a:t> 1)</a:t>
                      </a:r>
                    </a:p>
                  </a:txBody>
                  <a:tcPr marL="42203" marR="42203" marT="42203" marB="42203" horzOverflow="overflow">
                    <a:lnL w="12700">
                      <a:solidFill>
                        <a:srgbClr val="E09800"/>
                      </a:solidFill>
                    </a:lnL>
                  </a:tcPr>
                </a:tc>
                <a:tc>
                  <a:txBody>
                    <a:bodyPr/>
                    <a:lstStyle/>
                    <a:p>
                      <a:pPr lvl="0">
                        <a:defRPr b="0" i="0">
                          <a:solidFill>
                            <a:srgbClr val="000000"/>
                          </a:solidFill>
                        </a:defRPr>
                      </a:pPr>
                      <a:r>
                        <a:rPr sz="1500" b="1" dirty="0" err="1">
                          <a:solidFill>
                            <a:srgbClr val="FFFFFF"/>
                          </a:solidFill>
                        </a:rPr>
                        <a:t>Prosesser</a:t>
                      </a:r>
                      <a:r>
                        <a:rPr sz="1500" b="1" dirty="0">
                          <a:solidFill>
                            <a:srgbClr val="FFFFFF"/>
                          </a:solidFill>
                        </a:rPr>
                        <a:t> (</a:t>
                      </a:r>
                      <a:r>
                        <a:rPr sz="1500" b="1" dirty="0" err="1">
                          <a:solidFill>
                            <a:srgbClr val="FFFFFF"/>
                          </a:solidFill>
                        </a:rPr>
                        <a:t>nivå</a:t>
                      </a:r>
                      <a:r>
                        <a:rPr sz="1500" b="1" dirty="0">
                          <a:solidFill>
                            <a:srgbClr val="FFFFFF"/>
                          </a:solidFill>
                        </a:rPr>
                        <a:t> 2)</a:t>
                      </a:r>
                    </a:p>
                  </a:txBody>
                  <a:tcPr marL="42203" marR="42203" marT="42203" marB="42203" horzOverflow="overflow"/>
                </a:tc>
                <a:tc>
                  <a:txBody>
                    <a:bodyPr/>
                    <a:lstStyle/>
                    <a:p>
                      <a:pPr lvl="0">
                        <a:defRPr b="0" i="0">
                          <a:solidFill>
                            <a:srgbClr val="000000"/>
                          </a:solidFill>
                        </a:defRPr>
                      </a:pPr>
                      <a:r>
                        <a:rPr sz="1500" b="1">
                          <a:solidFill>
                            <a:srgbClr val="FFFFFF"/>
                          </a:solidFill>
                        </a:rPr>
                        <a:t>Delprosesser (nivå 3)</a:t>
                      </a:r>
                    </a:p>
                  </a:txBody>
                  <a:tcPr marL="42203" marR="42203" marT="42203" marB="42203" horzOverflow="overflow">
                    <a:lnR w="12700">
                      <a:solidFill>
                        <a:srgbClr val="E09800"/>
                      </a:solidFill>
                    </a:lnR>
                  </a:tcPr>
                </a:tc>
                <a:extLst>
                  <a:ext uri="{0D108BD9-81ED-4DB2-BD59-A6C34878D82A}">
                    <a16:rowId xmlns:a16="http://schemas.microsoft.com/office/drawing/2014/main" val="10000"/>
                  </a:ext>
                </a:extLst>
              </a:tr>
              <a:tr h="1885071">
                <a:tc>
                  <a:txBody>
                    <a:bodyPr/>
                    <a:lstStyle/>
                    <a:p>
                      <a:pPr lvl="0">
                        <a:defRPr b="0" i="0"/>
                      </a:pPr>
                      <a:r>
                        <a:rPr sz="1500" b="1" i="1" dirty="0" err="1"/>
                        <a:t>Saksmappe</a:t>
                      </a:r>
                      <a:endParaRPr sz="1500" b="1" i="1" dirty="0"/>
                    </a:p>
                  </a:txBody>
                  <a:tcPr marL="42203" marR="42203" marT="42203" marB="42203" horzOverflow="overflow">
                    <a:lnL w="12700">
                      <a:solidFill>
                        <a:srgbClr val="E09800"/>
                      </a:solidFill>
                    </a:lnL>
                  </a:tcPr>
                </a:tc>
                <a:tc>
                  <a:txBody>
                    <a:bodyPr/>
                    <a:lstStyle/>
                    <a:p>
                      <a:pPr lvl="0">
                        <a:defRPr b="0" i="0"/>
                      </a:pPr>
                      <a:r>
                        <a:rPr sz="1500" b="1" i="1" dirty="0" err="1"/>
                        <a:t>Anmodning</a:t>
                      </a:r>
                      <a:r>
                        <a:rPr sz="1500" b="1" i="1" dirty="0"/>
                        <a:t> om </a:t>
                      </a:r>
                      <a:r>
                        <a:rPr sz="1500" b="1" i="1" dirty="0" err="1"/>
                        <a:t>forhåndskonferanse</a:t>
                      </a:r>
                      <a:endParaRPr sz="1500" b="1" i="1" dirty="0"/>
                    </a:p>
                    <a:p>
                      <a:pPr lvl="0">
                        <a:defRPr b="0" i="0"/>
                      </a:pPr>
                      <a:r>
                        <a:rPr sz="1500" b="1" i="1" dirty="0" err="1"/>
                        <a:t>Uten</a:t>
                      </a:r>
                      <a:r>
                        <a:rPr sz="1500" b="1" i="1" dirty="0"/>
                        <a:t> </a:t>
                      </a:r>
                      <a:r>
                        <a:rPr sz="1500" b="1" i="1" dirty="0" err="1"/>
                        <a:t>ansvarsrett</a:t>
                      </a:r>
                      <a:r>
                        <a:rPr sz="1500" b="1" i="1" dirty="0"/>
                        <a:t> (3 </a:t>
                      </a:r>
                      <a:r>
                        <a:rPr sz="1500" b="1" i="1" dirty="0" err="1"/>
                        <a:t>uker</a:t>
                      </a:r>
                      <a:r>
                        <a:rPr sz="1500" b="1" i="1" dirty="0"/>
                        <a:t>, 12 </a:t>
                      </a:r>
                      <a:r>
                        <a:rPr sz="1500" b="1" i="1" dirty="0" err="1"/>
                        <a:t>uker</a:t>
                      </a:r>
                      <a:r>
                        <a:rPr sz="1500" b="1" i="1" dirty="0"/>
                        <a:t>, </a:t>
                      </a:r>
                      <a:r>
                        <a:rPr sz="1500" b="1" i="1" dirty="0" err="1"/>
                        <a:t>disp</a:t>
                      </a:r>
                      <a:r>
                        <a:rPr sz="1500" b="1" i="1" dirty="0"/>
                        <a:t>)</a:t>
                      </a:r>
                    </a:p>
                    <a:p>
                      <a:pPr lvl="0">
                        <a:defRPr b="0" i="0"/>
                      </a:pPr>
                      <a:r>
                        <a:rPr sz="1500" b="1" i="1" dirty="0" err="1"/>
                        <a:t>Ett</a:t>
                      </a:r>
                      <a:r>
                        <a:rPr sz="1500" b="1" i="1" dirty="0"/>
                        <a:t> </a:t>
                      </a:r>
                      <a:r>
                        <a:rPr sz="1500" b="1" i="1" dirty="0" err="1"/>
                        <a:t>trinn</a:t>
                      </a:r>
                      <a:r>
                        <a:rPr sz="1500" b="1" i="1" dirty="0"/>
                        <a:t> (3 </a:t>
                      </a:r>
                      <a:r>
                        <a:rPr sz="1500" b="1" i="1" dirty="0" err="1"/>
                        <a:t>uker</a:t>
                      </a:r>
                      <a:r>
                        <a:rPr sz="1500" b="1" i="1" dirty="0"/>
                        <a:t>, 12 </a:t>
                      </a:r>
                      <a:r>
                        <a:rPr sz="1500" b="1" i="1" dirty="0" err="1"/>
                        <a:t>uker</a:t>
                      </a:r>
                      <a:r>
                        <a:rPr sz="1500" b="1" i="1" dirty="0"/>
                        <a:t>, </a:t>
                      </a:r>
                      <a:r>
                        <a:rPr sz="1500" b="1" i="1" dirty="0" err="1"/>
                        <a:t>disp</a:t>
                      </a:r>
                      <a:r>
                        <a:rPr sz="1500" b="1" i="1" dirty="0"/>
                        <a:t>)</a:t>
                      </a:r>
                    </a:p>
                    <a:p>
                      <a:pPr lvl="0">
                        <a:defRPr b="0" i="0"/>
                      </a:pPr>
                      <a:r>
                        <a:rPr sz="1500" b="1" i="1" dirty="0" err="1"/>
                        <a:t>Rammetillatelse</a:t>
                      </a:r>
                      <a:r>
                        <a:rPr sz="1500" b="1" i="1" dirty="0"/>
                        <a:t> (3 </a:t>
                      </a:r>
                      <a:r>
                        <a:rPr sz="1500" b="1" i="1" dirty="0" err="1"/>
                        <a:t>uker</a:t>
                      </a:r>
                      <a:r>
                        <a:rPr sz="1500" b="1" i="1" dirty="0"/>
                        <a:t>, 12 </a:t>
                      </a:r>
                      <a:r>
                        <a:rPr sz="1500" b="1" i="1" dirty="0" err="1"/>
                        <a:t>uker</a:t>
                      </a:r>
                      <a:r>
                        <a:rPr sz="1500" b="1" i="1" dirty="0"/>
                        <a:t>, </a:t>
                      </a:r>
                      <a:r>
                        <a:rPr sz="1500" b="1" i="1" dirty="0" err="1"/>
                        <a:t>disp</a:t>
                      </a:r>
                      <a:r>
                        <a:rPr sz="1500" b="1" i="1" dirty="0"/>
                        <a:t>)</a:t>
                      </a:r>
                    </a:p>
                    <a:p>
                      <a:pPr lvl="0">
                        <a:defRPr b="0" i="0"/>
                      </a:pPr>
                      <a:r>
                        <a:rPr sz="1500" b="1" i="1" dirty="0" err="1"/>
                        <a:t>Igangsettingstillatelse</a:t>
                      </a:r>
                      <a:endParaRPr sz="1500" b="1" i="1" dirty="0"/>
                    </a:p>
                    <a:p>
                      <a:pPr lvl="0">
                        <a:defRPr b="0" i="0"/>
                      </a:pPr>
                      <a:r>
                        <a:rPr sz="1500" b="1" i="1" dirty="0" err="1"/>
                        <a:t>Endring</a:t>
                      </a:r>
                      <a:endParaRPr sz="1500" b="1" i="1" dirty="0"/>
                    </a:p>
                    <a:p>
                      <a:pPr lvl="0">
                        <a:defRPr b="0" i="0"/>
                      </a:pPr>
                      <a:r>
                        <a:rPr sz="1500" b="1" i="1" dirty="0" err="1"/>
                        <a:t>Midlertidig</a:t>
                      </a:r>
                      <a:r>
                        <a:rPr sz="1500" b="1" i="1" dirty="0"/>
                        <a:t> </a:t>
                      </a:r>
                      <a:r>
                        <a:rPr sz="1500" b="1" i="1" dirty="0" err="1"/>
                        <a:t>brukstillatelse</a:t>
                      </a:r>
                      <a:endParaRPr sz="1500" b="1" i="1" dirty="0"/>
                    </a:p>
                    <a:p>
                      <a:pPr lvl="0">
                        <a:defRPr b="0" i="0"/>
                      </a:pPr>
                      <a:r>
                        <a:rPr sz="1500" b="1" i="1" dirty="0" err="1"/>
                        <a:t>Ferdigattest</a:t>
                      </a:r>
                      <a:endParaRPr sz="1500" b="1" i="1" dirty="0"/>
                    </a:p>
                  </a:txBody>
                  <a:tcPr marL="42203" marR="42203" marT="42203" marB="42203" horzOverflow="overflow"/>
                </a:tc>
                <a:tc>
                  <a:txBody>
                    <a:bodyPr/>
                    <a:lstStyle/>
                    <a:p>
                      <a:pPr lvl="0">
                        <a:defRPr b="0" i="0"/>
                      </a:pPr>
                      <a:r>
                        <a:rPr sz="1500" b="1" i="1" dirty="0" err="1"/>
                        <a:t>Dokumentsjekk</a:t>
                      </a:r>
                      <a:endParaRPr sz="1500" b="1" i="1" dirty="0"/>
                    </a:p>
                    <a:p>
                      <a:pPr lvl="0">
                        <a:defRPr b="0" i="0"/>
                      </a:pPr>
                      <a:r>
                        <a:rPr sz="1500" b="1" i="1" dirty="0" err="1"/>
                        <a:t>Saksbehandling</a:t>
                      </a:r>
                      <a:endParaRPr sz="1500" b="1" i="1" dirty="0"/>
                    </a:p>
                    <a:p>
                      <a:pPr lvl="0">
                        <a:defRPr b="0" i="0"/>
                      </a:pPr>
                      <a:r>
                        <a:rPr sz="1500" b="1" i="1" dirty="0" err="1"/>
                        <a:t>Høring</a:t>
                      </a:r>
                      <a:r>
                        <a:rPr sz="1500" b="1" i="1" dirty="0"/>
                        <a:t> </a:t>
                      </a:r>
                      <a:r>
                        <a:rPr sz="1500" b="1" i="1" dirty="0" err="1"/>
                        <a:t>andre</a:t>
                      </a:r>
                      <a:r>
                        <a:rPr sz="1500" b="1" i="1" dirty="0"/>
                        <a:t> </a:t>
                      </a:r>
                      <a:r>
                        <a:rPr sz="1500" b="1" i="1" dirty="0" err="1"/>
                        <a:t>myndigheter</a:t>
                      </a:r>
                      <a:endParaRPr sz="1500" b="1" i="1" dirty="0"/>
                    </a:p>
                    <a:p>
                      <a:pPr lvl="0">
                        <a:defRPr b="0" i="0"/>
                      </a:pPr>
                      <a:r>
                        <a:rPr sz="1500" b="1" i="1" dirty="0" err="1"/>
                        <a:t>Sidemannskontroll</a:t>
                      </a:r>
                      <a:endParaRPr sz="1500" b="1" i="1" dirty="0"/>
                    </a:p>
                    <a:p>
                      <a:pPr lvl="0">
                        <a:defRPr b="0" i="0"/>
                      </a:pPr>
                      <a:r>
                        <a:rPr sz="1500" b="1" i="1" dirty="0" err="1"/>
                        <a:t>Lederkontroll</a:t>
                      </a:r>
                      <a:r>
                        <a:rPr sz="1500" b="1" i="1" dirty="0"/>
                        <a:t> </a:t>
                      </a:r>
                      <a:r>
                        <a:rPr sz="1500" b="1" i="1" dirty="0" err="1"/>
                        <a:t>og</a:t>
                      </a:r>
                      <a:r>
                        <a:rPr sz="1500" b="1" i="1" dirty="0"/>
                        <a:t> </a:t>
                      </a:r>
                      <a:r>
                        <a:rPr sz="1500" b="1" i="1" dirty="0" err="1"/>
                        <a:t>underskrift</a:t>
                      </a:r>
                      <a:endParaRPr sz="1500" b="1" i="1" dirty="0"/>
                    </a:p>
                    <a:p>
                      <a:pPr lvl="0">
                        <a:defRPr b="0" i="0"/>
                      </a:pPr>
                      <a:r>
                        <a:rPr sz="1500" b="1" i="1" dirty="0" err="1"/>
                        <a:t>Fakturering</a:t>
                      </a:r>
                      <a:endParaRPr sz="1500" b="1" i="1" dirty="0"/>
                    </a:p>
                    <a:p>
                      <a:pPr lvl="0">
                        <a:defRPr b="0" i="0"/>
                      </a:pPr>
                      <a:r>
                        <a:rPr sz="1500" b="1" i="1" dirty="0" err="1"/>
                        <a:t>Matrikkelføring</a:t>
                      </a:r>
                      <a:endParaRPr sz="1500" b="1" i="1" dirty="0"/>
                    </a:p>
                  </a:txBody>
                  <a:tcPr marL="42203" marR="42203" marT="42203" marB="42203" horzOverflow="overflow">
                    <a:lnR w="12700">
                      <a:solidFill>
                        <a:srgbClr val="E09800"/>
                      </a:solidFill>
                    </a:lnR>
                  </a:tcPr>
                </a:tc>
                <a:extLst>
                  <a:ext uri="{0D108BD9-81ED-4DB2-BD59-A6C34878D82A}">
                    <a16:rowId xmlns:a16="http://schemas.microsoft.com/office/drawing/2014/main" val="10001"/>
                  </a:ext>
                </a:extLst>
              </a:tr>
            </a:tbl>
          </a:graphicData>
        </a:graphic>
      </p:graphicFrame>
      <p:sp>
        <p:nvSpPr>
          <p:cNvPr id="24" name="Tittel 1"/>
          <p:cNvSpPr txBox="1">
            <a:spLocks/>
          </p:cNvSpPr>
          <p:nvPr/>
        </p:nvSpPr>
        <p:spPr>
          <a:xfrm>
            <a:off x="1847851" y="504411"/>
            <a:ext cx="8229600" cy="548195"/>
          </a:xfrm>
          <a:prstGeom prst="rect">
            <a:avLst/>
          </a:prstGeom>
        </p:spPr>
        <p:txBody>
          <a:bodyPr>
            <a:normAutofit/>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4" dirty="0">
                <a:solidFill>
                  <a:srgbClr val="001A58"/>
                </a:solidFill>
              </a:rPr>
              <a:t> Standardisert dokumentasjon av saksbehandlingen</a:t>
            </a:r>
          </a:p>
        </p:txBody>
      </p:sp>
    </p:spTree>
    <p:extLst>
      <p:ext uri="{BB962C8B-B14F-4D97-AF65-F5344CB8AC3E}">
        <p14:creationId xmlns:p14="http://schemas.microsoft.com/office/powerpoint/2010/main" val="206929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30788" y="5746733"/>
            <a:ext cx="7017049" cy="13857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 name="5-Point Star 7"/>
          <p:cNvSpPr/>
          <p:nvPr/>
        </p:nvSpPr>
        <p:spPr>
          <a:xfrm>
            <a:off x="3311858" y="5217469"/>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0" name="Straight Connector 9"/>
          <p:cNvCxnSpPr/>
          <p:nvPr/>
        </p:nvCxnSpPr>
        <p:spPr>
          <a:xfrm>
            <a:off x="3488227" y="5651663"/>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03277" y="5297156"/>
            <a:ext cx="1079142" cy="348109"/>
          </a:xfrm>
          <a:prstGeom prst="rect">
            <a:avLst/>
          </a:prstGeom>
          <a:noFill/>
        </p:spPr>
        <p:txBody>
          <a:bodyPr wrap="none" rtlCol="0">
            <a:spAutoFit/>
          </a:bodyPr>
          <a:lstStyle/>
          <a:p>
            <a:pPr>
              <a:buClr>
                <a:srgbClr val="001A58"/>
              </a:buClr>
            </a:pPr>
            <a:r>
              <a:rPr lang="nb-NO" sz="1662" dirty="0">
                <a:solidFill>
                  <a:prstClr val="black"/>
                </a:solidFill>
              </a:rPr>
              <a:t>Milepæler</a:t>
            </a:r>
            <a:endParaRPr lang="en-US" sz="1662" dirty="0">
              <a:solidFill>
                <a:prstClr val="black"/>
              </a:solidFill>
            </a:endParaRPr>
          </a:p>
        </p:txBody>
      </p:sp>
      <p:sp>
        <p:nvSpPr>
          <p:cNvPr id="12" name="TextBox 11"/>
          <p:cNvSpPr txBox="1"/>
          <p:nvPr/>
        </p:nvSpPr>
        <p:spPr>
          <a:xfrm>
            <a:off x="2006542" y="5977662"/>
            <a:ext cx="646652" cy="348109"/>
          </a:xfrm>
          <a:prstGeom prst="rect">
            <a:avLst/>
          </a:prstGeom>
          <a:noFill/>
        </p:spPr>
        <p:txBody>
          <a:bodyPr wrap="none" rtlCol="0">
            <a:spAutoFit/>
          </a:bodyPr>
          <a:lstStyle/>
          <a:p>
            <a:pPr>
              <a:buClr>
                <a:srgbClr val="001A58"/>
              </a:buClr>
            </a:pPr>
            <a:r>
              <a:rPr lang="nb-NO" sz="1662" i="1" dirty="0">
                <a:solidFill>
                  <a:prstClr val="black"/>
                </a:solidFill>
              </a:rPr>
              <a:t>Faser</a:t>
            </a:r>
            <a:endParaRPr lang="en-US" sz="1662" i="1" dirty="0">
              <a:solidFill>
                <a:prstClr val="black"/>
              </a:solidFill>
            </a:endParaRPr>
          </a:p>
        </p:txBody>
      </p:sp>
      <p:sp>
        <p:nvSpPr>
          <p:cNvPr id="13" name="TextBox 12"/>
          <p:cNvSpPr txBox="1"/>
          <p:nvPr/>
        </p:nvSpPr>
        <p:spPr>
          <a:xfrm>
            <a:off x="3007007" y="5474993"/>
            <a:ext cx="938077" cy="234360"/>
          </a:xfrm>
          <a:prstGeom prst="rect">
            <a:avLst/>
          </a:prstGeom>
          <a:noFill/>
        </p:spPr>
        <p:txBody>
          <a:bodyPr wrap="none" rtlCol="0">
            <a:spAutoFit/>
          </a:bodyPr>
          <a:lstStyle/>
          <a:p>
            <a:pPr>
              <a:buClr>
                <a:srgbClr val="001A58"/>
              </a:buClr>
            </a:pPr>
            <a:r>
              <a:rPr lang="nb-NO" sz="923" dirty="0">
                <a:solidFill>
                  <a:prstClr val="black"/>
                </a:solidFill>
              </a:rPr>
              <a:t>Søknad mottatt</a:t>
            </a:r>
            <a:endParaRPr lang="en-US" sz="923" dirty="0">
              <a:solidFill>
                <a:prstClr val="black"/>
              </a:solidFill>
            </a:endParaRPr>
          </a:p>
        </p:txBody>
      </p:sp>
      <p:sp>
        <p:nvSpPr>
          <p:cNvPr id="14" name="TextBox 13"/>
          <p:cNvSpPr txBox="1"/>
          <p:nvPr/>
        </p:nvSpPr>
        <p:spPr>
          <a:xfrm>
            <a:off x="2287998" y="5861047"/>
            <a:ext cx="1144865" cy="234360"/>
          </a:xfrm>
          <a:prstGeom prst="rect">
            <a:avLst/>
          </a:prstGeom>
          <a:noFill/>
        </p:spPr>
        <p:txBody>
          <a:bodyPr wrap="none" rtlCol="0">
            <a:spAutoFit/>
          </a:bodyPr>
          <a:lstStyle/>
          <a:p>
            <a:pPr>
              <a:buClr>
                <a:srgbClr val="001A58"/>
              </a:buClr>
            </a:pPr>
            <a:r>
              <a:rPr lang="nb-NO" sz="923" i="1" dirty="0">
                <a:solidFill>
                  <a:prstClr val="black"/>
                </a:solidFill>
              </a:rPr>
              <a:t>Innledende arbeider</a:t>
            </a:r>
            <a:endParaRPr lang="en-US" sz="923" i="1" dirty="0">
              <a:solidFill>
                <a:prstClr val="black"/>
              </a:solidFill>
            </a:endParaRPr>
          </a:p>
        </p:txBody>
      </p:sp>
      <p:sp>
        <p:nvSpPr>
          <p:cNvPr id="15" name="5-Point Star 14"/>
          <p:cNvSpPr/>
          <p:nvPr/>
        </p:nvSpPr>
        <p:spPr>
          <a:xfrm>
            <a:off x="4424228" y="5220735"/>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6" name="Straight Connector 15"/>
          <p:cNvCxnSpPr/>
          <p:nvPr/>
        </p:nvCxnSpPr>
        <p:spPr>
          <a:xfrm>
            <a:off x="4600597" y="5654929"/>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76465" y="5478259"/>
            <a:ext cx="1005403" cy="234360"/>
          </a:xfrm>
          <a:prstGeom prst="rect">
            <a:avLst/>
          </a:prstGeom>
          <a:noFill/>
        </p:spPr>
        <p:txBody>
          <a:bodyPr wrap="none" rtlCol="0">
            <a:spAutoFit/>
          </a:bodyPr>
          <a:lstStyle/>
          <a:p>
            <a:pPr>
              <a:buClr>
                <a:srgbClr val="001A58"/>
              </a:buClr>
            </a:pPr>
            <a:r>
              <a:rPr lang="nb-NO" sz="923" dirty="0">
                <a:solidFill>
                  <a:prstClr val="black"/>
                </a:solidFill>
              </a:rPr>
              <a:t>Søknad komplett</a:t>
            </a:r>
            <a:endParaRPr lang="en-US" sz="923" dirty="0">
              <a:solidFill>
                <a:prstClr val="black"/>
              </a:solidFill>
            </a:endParaRPr>
          </a:p>
        </p:txBody>
      </p:sp>
      <p:sp>
        <p:nvSpPr>
          <p:cNvPr id="18" name="5-Point Star 17"/>
          <p:cNvSpPr/>
          <p:nvPr/>
        </p:nvSpPr>
        <p:spPr>
          <a:xfrm>
            <a:off x="5624933" y="5214186"/>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19" name="Straight Connector 18"/>
          <p:cNvCxnSpPr/>
          <p:nvPr/>
        </p:nvCxnSpPr>
        <p:spPr>
          <a:xfrm>
            <a:off x="5801302" y="5648380"/>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91970" y="5471709"/>
            <a:ext cx="986167" cy="234360"/>
          </a:xfrm>
          <a:prstGeom prst="rect">
            <a:avLst/>
          </a:prstGeom>
          <a:noFill/>
        </p:spPr>
        <p:txBody>
          <a:bodyPr wrap="none" rtlCol="0">
            <a:spAutoFit/>
          </a:bodyPr>
          <a:lstStyle/>
          <a:p>
            <a:pPr>
              <a:buClr>
                <a:srgbClr val="001A58"/>
              </a:buClr>
            </a:pPr>
            <a:r>
              <a:rPr lang="nb-NO" sz="923" dirty="0">
                <a:solidFill>
                  <a:prstClr val="black"/>
                </a:solidFill>
              </a:rPr>
              <a:t>(</a:t>
            </a:r>
            <a:r>
              <a:rPr lang="nb-NO" sz="923" dirty="0" err="1">
                <a:solidFill>
                  <a:prstClr val="black"/>
                </a:solidFill>
              </a:rPr>
              <a:t>evt</a:t>
            </a:r>
            <a:r>
              <a:rPr lang="nb-NO" sz="923" dirty="0">
                <a:solidFill>
                  <a:prstClr val="black"/>
                </a:solidFill>
              </a:rPr>
              <a:t> høringsfrist)</a:t>
            </a:r>
            <a:endParaRPr lang="en-US" sz="923" dirty="0">
              <a:solidFill>
                <a:prstClr val="black"/>
              </a:solidFill>
            </a:endParaRPr>
          </a:p>
        </p:txBody>
      </p:sp>
      <p:sp>
        <p:nvSpPr>
          <p:cNvPr id="21" name="5-Point Star 20"/>
          <p:cNvSpPr/>
          <p:nvPr/>
        </p:nvSpPr>
        <p:spPr>
          <a:xfrm>
            <a:off x="6894344" y="5217452"/>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22" name="Straight Connector 21"/>
          <p:cNvCxnSpPr/>
          <p:nvPr/>
        </p:nvCxnSpPr>
        <p:spPr>
          <a:xfrm>
            <a:off x="7070713" y="5651646"/>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05527" y="5474975"/>
            <a:ext cx="524503" cy="234360"/>
          </a:xfrm>
          <a:prstGeom prst="rect">
            <a:avLst/>
          </a:prstGeom>
          <a:noFill/>
        </p:spPr>
        <p:txBody>
          <a:bodyPr wrap="none" rtlCol="0">
            <a:spAutoFit/>
          </a:bodyPr>
          <a:lstStyle/>
          <a:p>
            <a:pPr>
              <a:buClr>
                <a:srgbClr val="001A58"/>
              </a:buClr>
            </a:pPr>
            <a:r>
              <a:rPr lang="nb-NO" sz="923" dirty="0">
                <a:solidFill>
                  <a:prstClr val="black"/>
                </a:solidFill>
              </a:rPr>
              <a:t>Vedtak</a:t>
            </a:r>
            <a:endParaRPr lang="en-US" sz="923" dirty="0">
              <a:solidFill>
                <a:prstClr val="black"/>
              </a:solidFill>
            </a:endParaRPr>
          </a:p>
        </p:txBody>
      </p:sp>
      <p:sp>
        <p:nvSpPr>
          <p:cNvPr id="24" name="5-Point Star 23"/>
          <p:cNvSpPr/>
          <p:nvPr/>
        </p:nvSpPr>
        <p:spPr>
          <a:xfrm>
            <a:off x="8180119" y="5217452"/>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cxnSp>
        <p:nvCxnSpPr>
          <p:cNvPr id="25" name="Straight Connector 24"/>
          <p:cNvCxnSpPr/>
          <p:nvPr/>
        </p:nvCxnSpPr>
        <p:spPr>
          <a:xfrm>
            <a:off x="8356488" y="5651646"/>
            <a:ext cx="0" cy="3023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28419" y="5474975"/>
            <a:ext cx="636713" cy="234360"/>
          </a:xfrm>
          <a:prstGeom prst="rect">
            <a:avLst/>
          </a:prstGeom>
          <a:noFill/>
        </p:spPr>
        <p:txBody>
          <a:bodyPr wrap="none" rtlCol="0">
            <a:spAutoFit/>
          </a:bodyPr>
          <a:lstStyle/>
          <a:p>
            <a:pPr>
              <a:buClr>
                <a:srgbClr val="001A58"/>
              </a:buClr>
            </a:pPr>
            <a:r>
              <a:rPr lang="nb-NO" sz="923" dirty="0">
                <a:solidFill>
                  <a:prstClr val="black"/>
                </a:solidFill>
              </a:rPr>
              <a:t>Klagefrist</a:t>
            </a:r>
            <a:endParaRPr lang="en-US" sz="923" dirty="0">
              <a:solidFill>
                <a:prstClr val="black"/>
              </a:solidFill>
            </a:endParaRPr>
          </a:p>
        </p:txBody>
      </p:sp>
      <p:sp>
        <p:nvSpPr>
          <p:cNvPr id="30" name="TextBox 29"/>
          <p:cNvSpPr txBox="1"/>
          <p:nvPr/>
        </p:nvSpPr>
        <p:spPr>
          <a:xfrm>
            <a:off x="9112031" y="5478241"/>
            <a:ext cx="801823" cy="234360"/>
          </a:xfrm>
          <a:prstGeom prst="rect">
            <a:avLst/>
          </a:prstGeom>
          <a:noFill/>
        </p:spPr>
        <p:txBody>
          <a:bodyPr wrap="none" rtlCol="0">
            <a:spAutoFit/>
          </a:bodyPr>
          <a:lstStyle/>
          <a:p>
            <a:pPr>
              <a:buClr>
                <a:srgbClr val="001A58"/>
              </a:buClr>
            </a:pPr>
            <a:r>
              <a:rPr lang="nb-NO" sz="923" dirty="0">
                <a:solidFill>
                  <a:prstClr val="black"/>
                </a:solidFill>
              </a:rPr>
              <a:t>Sak avsluttet</a:t>
            </a:r>
            <a:endParaRPr lang="en-US" sz="923" dirty="0">
              <a:solidFill>
                <a:prstClr val="black"/>
              </a:solidFill>
            </a:endParaRPr>
          </a:p>
        </p:txBody>
      </p:sp>
      <p:sp>
        <p:nvSpPr>
          <p:cNvPr id="31" name="TextBox 30"/>
          <p:cNvSpPr txBox="1"/>
          <p:nvPr/>
        </p:nvSpPr>
        <p:spPr>
          <a:xfrm>
            <a:off x="3320513" y="5854498"/>
            <a:ext cx="1377300" cy="376385"/>
          </a:xfrm>
          <a:prstGeom prst="rect">
            <a:avLst/>
          </a:prstGeom>
          <a:noFill/>
        </p:spPr>
        <p:txBody>
          <a:bodyPr wrap="none" rtlCol="0">
            <a:spAutoFit/>
          </a:bodyPr>
          <a:lstStyle/>
          <a:p>
            <a:pPr>
              <a:buClr>
                <a:srgbClr val="001A58"/>
              </a:buClr>
            </a:pPr>
            <a:r>
              <a:rPr lang="nb-NO" sz="923" i="1" dirty="0">
                <a:solidFill>
                  <a:prstClr val="black"/>
                </a:solidFill>
              </a:rPr>
              <a:t>Vurdering og </a:t>
            </a:r>
          </a:p>
          <a:p>
            <a:pPr>
              <a:buClr>
                <a:srgbClr val="001A58"/>
              </a:buClr>
            </a:pPr>
            <a:r>
              <a:rPr lang="nb-NO" sz="923" i="1" dirty="0">
                <a:solidFill>
                  <a:prstClr val="black"/>
                </a:solidFill>
              </a:rPr>
              <a:t>komplettering av søknad</a:t>
            </a:r>
            <a:endParaRPr lang="en-US" sz="923" i="1" dirty="0">
              <a:solidFill>
                <a:prstClr val="black"/>
              </a:solidFill>
            </a:endParaRPr>
          </a:p>
        </p:txBody>
      </p:sp>
      <p:sp>
        <p:nvSpPr>
          <p:cNvPr id="32" name="TextBox 31"/>
          <p:cNvSpPr txBox="1"/>
          <p:nvPr/>
        </p:nvSpPr>
        <p:spPr>
          <a:xfrm>
            <a:off x="4698861" y="5861047"/>
            <a:ext cx="936475" cy="234360"/>
          </a:xfrm>
          <a:prstGeom prst="rect">
            <a:avLst/>
          </a:prstGeom>
          <a:noFill/>
        </p:spPr>
        <p:txBody>
          <a:bodyPr wrap="none" rtlCol="0">
            <a:spAutoFit/>
          </a:bodyPr>
          <a:lstStyle/>
          <a:p>
            <a:pPr>
              <a:buClr>
                <a:srgbClr val="001A58"/>
              </a:buClr>
            </a:pPr>
            <a:r>
              <a:rPr lang="nb-NO" sz="923" i="1" dirty="0">
                <a:solidFill>
                  <a:prstClr val="black"/>
                </a:solidFill>
              </a:rPr>
              <a:t>Saksbehandling</a:t>
            </a:r>
            <a:endParaRPr lang="en-US" sz="923" i="1" dirty="0">
              <a:solidFill>
                <a:prstClr val="black"/>
              </a:solidFill>
            </a:endParaRPr>
          </a:p>
        </p:txBody>
      </p:sp>
      <p:sp>
        <p:nvSpPr>
          <p:cNvPr id="33" name="TextBox 32"/>
          <p:cNvSpPr txBox="1"/>
          <p:nvPr/>
        </p:nvSpPr>
        <p:spPr>
          <a:xfrm>
            <a:off x="5823950" y="5854498"/>
            <a:ext cx="1141659" cy="376385"/>
          </a:xfrm>
          <a:prstGeom prst="rect">
            <a:avLst/>
          </a:prstGeom>
          <a:noFill/>
        </p:spPr>
        <p:txBody>
          <a:bodyPr wrap="none" rtlCol="0">
            <a:spAutoFit/>
          </a:bodyPr>
          <a:lstStyle/>
          <a:p>
            <a:pPr>
              <a:buClr>
                <a:srgbClr val="001A58"/>
              </a:buClr>
            </a:pPr>
            <a:r>
              <a:rPr lang="nb-NO" sz="923" i="1" dirty="0">
                <a:solidFill>
                  <a:prstClr val="black"/>
                </a:solidFill>
              </a:rPr>
              <a:t>(</a:t>
            </a:r>
            <a:r>
              <a:rPr lang="nb-NO" sz="923" i="1" dirty="0" err="1">
                <a:solidFill>
                  <a:prstClr val="black"/>
                </a:solidFill>
              </a:rPr>
              <a:t>evt</a:t>
            </a:r>
            <a:r>
              <a:rPr lang="nb-NO" sz="923" i="1" dirty="0">
                <a:solidFill>
                  <a:prstClr val="black"/>
                </a:solidFill>
              </a:rPr>
              <a:t> saksbehandling</a:t>
            </a:r>
          </a:p>
          <a:p>
            <a:pPr>
              <a:buClr>
                <a:srgbClr val="001A58"/>
              </a:buClr>
            </a:pPr>
            <a:r>
              <a:rPr lang="nb-NO" sz="923" i="1" dirty="0">
                <a:solidFill>
                  <a:prstClr val="black"/>
                </a:solidFill>
              </a:rPr>
              <a:t>etter høring)</a:t>
            </a:r>
            <a:endParaRPr lang="en-US" sz="923" i="1" dirty="0">
              <a:solidFill>
                <a:prstClr val="black"/>
              </a:solidFill>
            </a:endParaRPr>
          </a:p>
        </p:txBody>
      </p:sp>
      <p:sp>
        <p:nvSpPr>
          <p:cNvPr id="34" name="TextBox 33"/>
          <p:cNvSpPr txBox="1"/>
          <p:nvPr/>
        </p:nvSpPr>
        <p:spPr>
          <a:xfrm>
            <a:off x="7031259" y="5854497"/>
            <a:ext cx="1204176" cy="234360"/>
          </a:xfrm>
          <a:prstGeom prst="rect">
            <a:avLst/>
          </a:prstGeom>
          <a:noFill/>
        </p:spPr>
        <p:txBody>
          <a:bodyPr wrap="none" rtlCol="0">
            <a:spAutoFit/>
          </a:bodyPr>
          <a:lstStyle/>
          <a:p>
            <a:pPr>
              <a:buClr>
                <a:srgbClr val="001A58"/>
              </a:buClr>
            </a:pPr>
            <a:r>
              <a:rPr lang="nb-NO" sz="923" i="1" dirty="0">
                <a:solidFill>
                  <a:prstClr val="black"/>
                </a:solidFill>
              </a:rPr>
              <a:t>Utsendelse av vedtak</a:t>
            </a:r>
            <a:endParaRPr lang="en-US" sz="923" i="1" dirty="0">
              <a:solidFill>
                <a:prstClr val="black"/>
              </a:solidFill>
            </a:endParaRPr>
          </a:p>
        </p:txBody>
      </p:sp>
      <p:sp>
        <p:nvSpPr>
          <p:cNvPr id="35" name="TextBox 34"/>
          <p:cNvSpPr txBox="1"/>
          <p:nvPr/>
        </p:nvSpPr>
        <p:spPr>
          <a:xfrm>
            <a:off x="8422434" y="5854497"/>
            <a:ext cx="987771" cy="234360"/>
          </a:xfrm>
          <a:prstGeom prst="rect">
            <a:avLst/>
          </a:prstGeom>
          <a:noFill/>
        </p:spPr>
        <p:txBody>
          <a:bodyPr wrap="none" rtlCol="0">
            <a:spAutoFit/>
          </a:bodyPr>
          <a:lstStyle/>
          <a:p>
            <a:pPr>
              <a:buClr>
                <a:srgbClr val="001A58"/>
              </a:buClr>
            </a:pPr>
            <a:r>
              <a:rPr lang="nb-NO" sz="923" i="1" dirty="0">
                <a:solidFill>
                  <a:prstClr val="black"/>
                </a:solidFill>
              </a:rPr>
              <a:t>Klagebehandling</a:t>
            </a:r>
            <a:endParaRPr lang="en-US" sz="923" i="1" dirty="0">
              <a:solidFill>
                <a:prstClr val="black"/>
              </a:solidFill>
            </a:endParaRPr>
          </a:p>
        </p:txBody>
      </p:sp>
      <p:graphicFrame>
        <p:nvGraphicFramePr>
          <p:cNvPr id="2" name="Table 1"/>
          <p:cNvGraphicFramePr>
            <a:graphicFrameLocks noGrp="1"/>
          </p:cNvGraphicFramePr>
          <p:nvPr>
            <p:extLst/>
          </p:nvPr>
        </p:nvGraphicFramePr>
        <p:xfrm>
          <a:off x="3134448" y="1366987"/>
          <a:ext cx="6622812" cy="1319380"/>
        </p:xfrm>
        <a:graphic>
          <a:graphicData uri="http://schemas.openxmlformats.org/drawingml/2006/table">
            <a:tbl>
              <a:tblPr firstRow="1" bandRow="1">
                <a:tableStyleId>{616DA210-FB5B-4158-B5E0-FEB733F419BA}</a:tableStyleId>
              </a:tblPr>
              <a:tblGrid>
                <a:gridCol w="735868">
                  <a:extLst>
                    <a:ext uri="{9D8B030D-6E8A-4147-A177-3AD203B41FA5}">
                      <a16:colId xmlns:a16="http://schemas.microsoft.com/office/drawing/2014/main" val="20000"/>
                    </a:ext>
                  </a:extLst>
                </a:gridCol>
                <a:gridCol w="735868">
                  <a:extLst>
                    <a:ext uri="{9D8B030D-6E8A-4147-A177-3AD203B41FA5}">
                      <a16:colId xmlns:a16="http://schemas.microsoft.com/office/drawing/2014/main" val="20001"/>
                    </a:ext>
                  </a:extLst>
                </a:gridCol>
                <a:gridCol w="735868">
                  <a:extLst>
                    <a:ext uri="{9D8B030D-6E8A-4147-A177-3AD203B41FA5}">
                      <a16:colId xmlns:a16="http://schemas.microsoft.com/office/drawing/2014/main" val="20002"/>
                    </a:ext>
                  </a:extLst>
                </a:gridCol>
                <a:gridCol w="735868">
                  <a:extLst>
                    <a:ext uri="{9D8B030D-6E8A-4147-A177-3AD203B41FA5}">
                      <a16:colId xmlns:a16="http://schemas.microsoft.com/office/drawing/2014/main" val="20003"/>
                    </a:ext>
                  </a:extLst>
                </a:gridCol>
                <a:gridCol w="735868">
                  <a:extLst>
                    <a:ext uri="{9D8B030D-6E8A-4147-A177-3AD203B41FA5}">
                      <a16:colId xmlns:a16="http://schemas.microsoft.com/office/drawing/2014/main" val="20004"/>
                    </a:ext>
                  </a:extLst>
                </a:gridCol>
                <a:gridCol w="735868">
                  <a:extLst>
                    <a:ext uri="{9D8B030D-6E8A-4147-A177-3AD203B41FA5}">
                      <a16:colId xmlns:a16="http://schemas.microsoft.com/office/drawing/2014/main" val="20005"/>
                    </a:ext>
                  </a:extLst>
                </a:gridCol>
                <a:gridCol w="735868">
                  <a:extLst>
                    <a:ext uri="{9D8B030D-6E8A-4147-A177-3AD203B41FA5}">
                      <a16:colId xmlns:a16="http://schemas.microsoft.com/office/drawing/2014/main" val="20006"/>
                    </a:ext>
                  </a:extLst>
                </a:gridCol>
                <a:gridCol w="735868">
                  <a:extLst>
                    <a:ext uri="{9D8B030D-6E8A-4147-A177-3AD203B41FA5}">
                      <a16:colId xmlns:a16="http://schemas.microsoft.com/office/drawing/2014/main" val="20007"/>
                    </a:ext>
                  </a:extLst>
                </a:gridCol>
                <a:gridCol w="735868">
                  <a:extLst>
                    <a:ext uri="{9D8B030D-6E8A-4147-A177-3AD203B41FA5}">
                      <a16:colId xmlns:a16="http://schemas.microsoft.com/office/drawing/2014/main" val="20008"/>
                    </a:ext>
                  </a:extLst>
                </a:gridCol>
              </a:tblGrid>
              <a:tr h="659690">
                <a:tc>
                  <a:txBody>
                    <a:bodyPr/>
                    <a:lstStyle/>
                    <a:p>
                      <a:pPr algn="ctr"/>
                      <a:r>
                        <a:rPr lang="nb-NO" sz="900" b="0" dirty="0"/>
                        <a:t>Mottatt søknad</a:t>
                      </a: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r>
                        <a:rPr lang="nb-NO" sz="900" b="0" dirty="0"/>
                        <a:t>Komplett søknad</a:t>
                      </a: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r>
                        <a:rPr lang="nb-NO" sz="900" b="0" dirty="0"/>
                        <a:t>Varsel?</a:t>
                      </a:r>
                      <a:endParaRPr lang="en-US" sz="900" b="0" dirty="0"/>
                    </a:p>
                  </a:txBody>
                  <a:tcPr marL="84406" marR="84406" marT="42203" marB="42203" anchor="b"/>
                </a:tc>
                <a:tc>
                  <a:txBody>
                    <a:bodyPr/>
                    <a:lstStyle/>
                    <a:p>
                      <a:pPr algn="ctr"/>
                      <a:r>
                        <a:rPr lang="nb-NO" sz="900" b="0" dirty="0"/>
                        <a:t>Vedtak</a:t>
                      </a:r>
                      <a:endParaRPr lang="en-US" sz="900" b="0" dirty="0"/>
                    </a:p>
                  </a:txBody>
                  <a:tcPr marL="84406" marR="84406" marT="42203" marB="42203" anchor="b"/>
                </a:tc>
                <a:tc>
                  <a:txBody>
                    <a:bodyPr/>
                    <a:lstStyle/>
                    <a:p>
                      <a:pPr algn="ctr"/>
                      <a:r>
                        <a:rPr lang="nb-NO" sz="900" b="0" dirty="0"/>
                        <a:t>Klagefrist</a:t>
                      </a: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endParaRPr lang="en-US" sz="900" b="0"/>
                    </a:p>
                  </a:txBody>
                  <a:tcPr marL="84406" marR="84406" marT="42203" marB="42203" anchor="b"/>
                </a:tc>
                <a:extLst>
                  <a:ext uri="{0D108BD9-81ED-4DB2-BD59-A6C34878D82A}">
                    <a16:rowId xmlns:a16="http://schemas.microsoft.com/office/drawing/2014/main" val="10000"/>
                  </a:ext>
                </a:extLst>
              </a:tr>
              <a:tr h="659690">
                <a:tc>
                  <a:txBody>
                    <a:bodyPr/>
                    <a:lstStyle/>
                    <a:p>
                      <a:pPr algn="ctr"/>
                      <a:endParaRPr lang="en-US" sz="900" b="0" dirty="0"/>
                    </a:p>
                  </a:txBody>
                  <a:tcPr marL="84406" marR="84406" marT="42203" marB="42203" anchor="b"/>
                </a:tc>
                <a:tc>
                  <a:txBody>
                    <a:bodyPr/>
                    <a:lstStyle/>
                    <a:p>
                      <a:pPr algn="ctr"/>
                      <a:r>
                        <a:rPr lang="nb-NO" sz="900" b="0" dirty="0"/>
                        <a:t>Mangel</a:t>
                      </a:r>
                    </a:p>
                    <a:p>
                      <a:pPr algn="ctr"/>
                      <a:r>
                        <a:rPr lang="nb-NO" sz="900" b="0" dirty="0"/>
                        <a:t>brev</a:t>
                      </a:r>
                      <a:endParaRPr lang="en-US" sz="900" b="0" dirty="0"/>
                    </a:p>
                  </a:txBody>
                  <a:tcPr marL="84406" marR="84406" marT="42203" marB="42203" anchor="b"/>
                </a:tc>
                <a:tc>
                  <a:txBody>
                    <a:bodyPr/>
                    <a:lstStyle/>
                    <a:p>
                      <a:pPr algn="ctr"/>
                      <a:endParaRPr lang="en-US" sz="900" b="0"/>
                    </a:p>
                  </a:txBody>
                  <a:tcPr marL="84406" marR="84406" marT="42203" marB="42203" anchor="b"/>
                </a:tc>
                <a:tc>
                  <a:txBody>
                    <a:bodyPr/>
                    <a:lstStyle/>
                    <a:p>
                      <a:pPr algn="ctr"/>
                      <a:r>
                        <a:rPr lang="nb-NO" sz="900" b="0" dirty="0"/>
                        <a:t>Uttalelse andre* </a:t>
                      </a:r>
                      <a:r>
                        <a:rPr lang="nb-NO" sz="900" b="0" dirty="0" err="1"/>
                        <a:t>myndigh</a:t>
                      </a: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endParaRPr lang="en-US" sz="900" b="0" dirty="0"/>
                    </a:p>
                  </a:txBody>
                  <a:tcPr marL="84406" marR="84406" marT="42203" marB="42203" anchor="b"/>
                </a:tc>
                <a:tc>
                  <a:txBody>
                    <a:bodyPr/>
                    <a:lstStyle/>
                    <a:p>
                      <a:pPr algn="ctr"/>
                      <a:r>
                        <a:rPr lang="nb-NO" sz="900" b="0" dirty="0"/>
                        <a:t>Sak avsluttet</a:t>
                      </a:r>
                      <a:endParaRPr lang="en-US" sz="900" b="0" dirty="0"/>
                    </a:p>
                  </a:txBody>
                  <a:tcPr marL="84406" marR="84406" marT="42203" marB="42203" anchor="b"/>
                </a:tc>
                <a:tc>
                  <a:txBody>
                    <a:bodyPr/>
                    <a:lstStyle/>
                    <a:p>
                      <a:pPr algn="ctr"/>
                      <a:r>
                        <a:rPr lang="nb-NO" sz="900" b="0" dirty="0"/>
                        <a:t>Matrikkel</a:t>
                      </a:r>
                      <a:endParaRPr lang="en-US" sz="900" b="0" dirty="0"/>
                    </a:p>
                  </a:txBody>
                  <a:tcPr marL="84406" marR="84406" marT="42203" marB="42203" anchor="b"/>
                </a:tc>
                <a:extLst>
                  <a:ext uri="{0D108BD9-81ED-4DB2-BD59-A6C34878D82A}">
                    <a16:rowId xmlns:a16="http://schemas.microsoft.com/office/drawing/2014/main" val="10001"/>
                  </a:ext>
                </a:extLst>
              </a:tr>
            </a:tbl>
          </a:graphicData>
        </a:graphic>
      </p:graphicFrame>
      <p:sp>
        <p:nvSpPr>
          <p:cNvPr id="5" name="TextBox 4"/>
          <p:cNvSpPr txBox="1"/>
          <p:nvPr/>
        </p:nvSpPr>
        <p:spPr>
          <a:xfrm>
            <a:off x="2262893" y="1548024"/>
            <a:ext cx="850426" cy="319639"/>
          </a:xfrm>
          <a:prstGeom prst="rect">
            <a:avLst/>
          </a:prstGeom>
          <a:noFill/>
        </p:spPr>
        <p:txBody>
          <a:bodyPr wrap="none" rtlCol="0">
            <a:spAutoFit/>
          </a:bodyPr>
          <a:lstStyle/>
          <a:p>
            <a:pPr algn="r">
              <a:buClr>
                <a:srgbClr val="001A58"/>
              </a:buClr>
            </a:pPr>
            <a:r>
              <a:rPr lang="nb-NO" sz="1477" dirty="0">
                <a:solidFill>
                  <a:prstClr val="black"/>
                </a:solidFill>
              </a:rPr>
              <a:t>Eksterne</a:t>
            </a:r>
            <a:endParaRPr lang="en-US" sz="1477" dirty="0">
              <a:solidFill>
                <a:prstClr val="black"/>
              </a:solidFill>
            </a:endParaRPr>
          </a:p>
        </p:txBody>
      </p:sp>
      <p:sp>
        <p:nvSpPr>
          <p:cNvPr id="72" name="TextBox 71"/>
          <p:cNvSpPr txBox="1"/>
          <p:nvPr/>
        </p:nvSpPr>
        <p:spPr>
          <a:xfrm>
            <a:off x="2366575" y="2174260"/>
            <a:ext cx="746744" cy="319639"/>
          </a:xfrm>
          <a:prstGeom prst="rect">
            <a:avLst/>
          </a:prstGeom>
          <a:noFill/>
        </p:spPr>
        <p:txBody>
          <a:bodyPr wrap="none" rtlCol="0">
            <a:spAutoFit/>
          </a:bodyPr>
          <a:lstStyle/>
          <a:p>
            <a:pPr algn="r">
              <a:buClr>
                <a:srgbClr val="001A58"/>
              </a:buClr>
            </a:pPr>
            <a:r>
              <a:rPr lang="nb-NO" sz="1477" dirty="0">
                <a:solidFill>
                  <a:prstClr val="black"/>
                </a:solidFill>
              </a:rPr>
              <a:t>Interne</a:t>
            </a:r>
            <a:endParaRPr lang="en-US" sz="1477" dirty="0">
              <a:solidFill>
                <a:prstClr val="black"/>
              </a:solidFill>
            </a:endParaRPr>
          </a:p>
        </p:txBody>
      </p:sp>
      <p:sp>
        <p:nvSpPr>
          <p:cNvPr id="73" name="5-Point Star 72"/>
          <p:cNvSpPr/>
          <p:nvPr/>
        </p:nvSpPr>
        <p:spPr>
          <a:xfrm>
            <a:off x="3334925" y="1379093"/>
            <a:ext cx="352742" cy="277155"/>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4" name="5-Point Star 73"/>
          <p:cNvSpPr/>
          <p:nvPr/>
        </p:nvSpPr>
        <p:spPr>
          <a:xfrm>
            <a:off x="4057705" y="2034962"/>
            <a:ext cx="352742" cy="277155"/>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5" name="5-Point Star 74"/>
          <p:cNvSpPr/>
          <p:nvPr/>
        </p:nvSpPr>
        <p:spPr>
          <a:xfrm>
            <a:off x="4796543" y="1379093"/>
            <a:ext cx="352742" cy="277155"/>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6" name="5-Point Star 75"/>
          <p:cNvSpPr/>
          <p:nvPr/>
        </p:nvSpPr>
        <p:spPr>
          <a:xfrm>
            <a:off x="7003090" y="1379093"/>
            <a:ext cx="352742" cy="277155"/>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7" name="5-Point Star 76"/>
          <p:cNvSpPr/>
          <p:nvPr/>
        </p:nvSpPr>
        <p:spPr>
          <a:xfrm>
            <a:off x="7738655" y="1379093"/>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79" name="5-Point Star 78"/>
          <p:cNvSpPr/>
          <p:nvPr/>
        </p:nvSpPr>
        <p:spPr>
          <a:xfrm>
            <a:off x="5544520" y="2034962"/>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0" name="5-Point Star 79"/>
          <p:cNvSpPr/>
          <p:nvPr/>
        </p:nvSpPr>
        <p:spPr>
          <a:xfrm>
            <a:off x="8490091" y="2034962"/>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1" name="5-Point Star 80"/>
          <p:cNvSpPr/>
          <p:nvPr/>
        </p:nvSpPr>
        <p:spPr>
          <a:xfrm>
            <a:off x="9299422" y="2034962"/>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2" name="5-Point Star 81"/>
          <p:cNvSpPr/>
          <p:nvPr/>
        </p:nvSpPr>
        <p:spPr>
          <a:xfrm>
            <a:off x="2949119" y="2747496"/>
            <a:ext cx="352742" cy="277155"/>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3" name="5-Point Star 82"/>
          <p:cNvSpPr/>
          <p:nvPr/>
        </p:nvSpPr>
        <p:spPr>
          <a:xfrm>
            <a:off x="2958258" y="3085480"/>
            <a:ext cx="352742" cy="277155"/>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
        <p:nvSpPr>
          <p:cNvPr id="84" name="TextBox 83"/>
          <p:cNvSpPr txBox="1"/>
          <p:nvPr/>
        </p:nvSpPr>
        <p:spPr>
          <a:xfrm>
            <a:off x="3260319" y="2772968"/>
            <a:ext cx="3876446" cy="319639"/>
          </a:xfrm>
          <a:prstGeom prst="rect">
            <a:avLst/>
          </a:prstGeom>
          <a:noFill/>
        </p:spPr>
        <p:txBody>
          <a:bodyPr wrap="none" rtlCol="0">
            <a:spAutoFit/>
          </a:bodyPr>
          <a:lstStyle/>
          <a:p>
            <a:pPr>
              <a:buClr>
                <a:srgbClr val="001A58"/>
              </a:buClr>
            </a:pPr>
            <a:r>
              <a:rPr lang="nb-NO" sz="1477" dirty="0">
                <a:solidFill>
                  <a:prstClr val="black"/>
                </a:solidFill>
              </a:rPr>
              <a:t>Obligatoriske; lovpålagte eller rapporteringskrav</a:t>
            </a:r>
            <a:endParaRPr lang="en-US" sz="1477" dirty="0">
              <a:solidFill>
                <a:prstClr val="black"/>
              </a:solidFill>
            </a:endParaRPr>
          </a:p>
        </p:txBody>
      </p:sp>
      <p:sp>
        <p:nvSpPr>
          <p:cNvPr id="85" name="TextBox 84"/>
          <p:cNvSpPr txBox="1"/>
          <p:nvPr/>
        </p:nvSpPr>
        <p:spPr>
          <a:xfrm>
            <a:off x="3258496" y="3110953"/>
            <a:ext cx="2437206" cy="319639"/>
          </a:xfrm>
          <a:prstGeom prst="rect">
            <a:avLst/>
          </a:prstGeom>
          <a:noFill/>
        </p:spPr>
        <p:txBody>
          <a:bodyPr wrap="none" rtlCol="0">
            <a:spAutoFit/>
          </a:bodyPr>
          <a:lstStyle/>
          <a:p>
            <a:pPr>
              <a:buClr>
                <a:srgbClr val="001A58"/>
              </a:buClr>
            </a:pPr>
            <a:r>
              <a:rPr lang="nb-NO" sz="1477" dirty="0">
                <a:solidFill>
                  <a:prstClr val="black"/>
                </a:solidFill>
              </a:rPr>
              <a:t>Frivillige; kommunespesifikke</a:t>
            </a:r>
            <a:endParaRPr lang="en-US" sz="1477" dirty="0">
              <a:solidFill>
                <a:prstClr val="black"/>
              </a:solidFill>
            </a:endParaRPr>
          </a:p>
        </p:txBody>
      </p:sp>
      <p:sp>
        <p:nvSpPr>
          <p:cNvPr id="9" name="TextBox 8"/>
          <p:cNvSpPr txBox="1"/>
          <p:nvPr/>
        </p:nvSpPr>
        <p:spPr>
          <a:xfrm>
            <a:off x="2068118" y="943440"/>
            <a:ext cx="1194558" cy="376385"/>
          </a:xfrm>
          <a:prstGeom prst="rect">
            <a:avLst/>
          </a:prstGeom>
          <a:noFill/>
        </p:spPr>
        <p:txBody>
          <a:bodyPr wrap="none" rtlCol="0">
            <a:spAutoFit/>
          </a:bodyPr>
          <a:lstStyle/>
          <a:p>
            <a:pPr>
              <a:buClr>
                <a:srgbClr val="001A58"/>
              </a:buClr>
            </a:pPr>
            <a:r>
              <a:rPr lang="nb-NO" sz="1846" b="1" dirty="0">
                <a:solidFill>
                  <a:prstClr val="black"/>
                </a:solidFill>
              </a:rPr>
              <a:t>Milepæler</a:t>
            </a:r>
            <a:endParaRPr lang="en-US" sz="1846" b="1" dirty="0">
              <a:solidFill>
                <a:prstClr val="black"/>
              </a:solidFill>
            </a:endParaRPr>
          </a:p>
        </p:txBody>
      </p:sp>
      <p:cxnSp>
        <p:nvCxnSpPr>
          <p:cNvPr id="28" name="Straight Arrow Connector 27"/>
          <p:cNvCxnSpPr/>
          <p:nvPr/>
        </p:nvCxnSpPr>
        <p:spPr>
          <a:xfrm>
            <a:off x="3125490" y="2023998"/>
            <a:ext cx="6631765"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066296" y="4811572"/>
            <a:ext cx="1842043" cy="376385"/>
          </a:xfrm>
          <a:prstGeom prst="rect">
            <a:avLst/>
          </a:prstGeom>
          <a:noFill/>
        </p:spPr>
        <p:txBody>
          <a:bodyPr wrap="none" rtlCol="0">
            <a:spAutoFit/>
          </a:bodyPr>
          <a:lstStyle/>
          <a:p>
            <a:pPr>
              <a:buClr>
                <a:srgbClr val="001A58"/>
              </a:buClr>
            </a:pPr>
            <a:r>
              <a:rPr lang="nb-NO" sz="1846" b="1" dirty="0">
                <a:solidFill>
                  <a:prstClr val="black"/>
                </a:solidFill>
              </a:rPr>
              <a:t>Generelt oppsett</a:t>
            </a:r>
            <a:endParaRPr lang="en-US" sz="1846" b="1" dirty="0">
              <a:solidFill>
                <a:prstClr val="black"/>
              </a:solidFill>
            </a:endParaRPr>
          </a:p>
        </p:txBody>
      </p:sp>
      <p:sp>
        <p:nvSpPr>
          <p:cNvPr id="40" name="TextBox 39"/>
          <p:cNvSpPr txBox="1"/>
          <p:nvPr/>
        </p:nvSpPr>
        <p:spPr>
          <a:xfrm>
            <a:off x="6851906" y="3423464"/>
            <a:ext cx="3010761" cy="774315"/>
          </a:xfrm>
          <a:prstGeom prst="rect">
            <a:avLst/>
          </a:prstGeom>
          <a:noFill/>
        </p:spPr>
        <p:txBody>
          <a:bodyPr wrap="none" rtlCol="0">
            <a:spAutoFit/>
          </a:bodyPr>
          <a:lstStyle/>
          <a:p>
            <a:pPr>
              <a:buClr>
                <a:srgbClr val="001A58"/>
              </a:buClr>
            </a:pPr>
            <a:r>
              <a:rPr lang="nb-NO" sz="1108" dirty="0">
                <a:solidFill>
                  <a:prstClr val="black"/>
                </a:solidFill>
              </a:rPr>
              <a:t>* Uttalelse fra andre myndigheter kan </a:t>
            </a:r>
            <a:r>
              <a:rPr lang="nb-NO" sz="1108" dirty="0" err="1">
                <a:solidFill>
                  <a:prstClr val="black"/>
                </a:solidFill>
              </a:rPr>
              <a:t>feks</a:t>
            </a:r>
            <a:r>
              <a:rPr lang="nb-NO" sz="1108" dirty="0">
                <a:solidFill>
                  <a:prstClr val="black"/>
                </a:solidFill>
              </a:rPr>
              <a:t> være:</a:t>
            </a:r>
          </a:p>
          <a:p>
            <a:pPr marL="586169" lvl="1" indent="-164127">
              <a:buClr>
                <a:srgbClr val="001A58"/>
              </a:buClr>
              <a:buFont typeface="Arial" charset="0"/>
              <a:buChar char="•"/>
            </a:pPr>
            <a:r>
              <a:rPr lang="nb-NO" sz="1108" dirty="0">
                <a:solidFill>
                  <a:prstClr val="black"/>
                </a:solidFill>
              </a:rPr>
              <a:t>Fra Vei og vann</a:t>
            </a:r>
          </a:p>
          <a:p>
            <a:pPr marL="586169" lvl="1" indent="-164127">
              <a:buClr>
                <a:srgbClr val="001A58"/>
              </a:buClr>
              <a:buFont typeface="Arial" charset="0"/>
              <a:buChar char="•"/>
            </a:pPr>
            <a:r>
              <a:rPr lang="nb-NO" sz="1108" dirty="0">
                <a:solidFill>
                  <a:prstClr val="black"/>
                </a:solidFill>
              </a:rPr>
              <a:t>Politisk behandling</a:t>
            </a:r>
          </a:p>
          <a:p>
            <a:pPr marL="586169" lvl="1" indent="-164127">
              <a:buClr>
                <a:srgbClr val="001A58"/>
              </a:buClr>
              <a:buFont typeface="Arial" charset="0"/>
              <a:buChar char="•"/>
            </a:pPr>
            <a:r>
              <a:rPr lang="nb-NO" sz="1108" dirty="0">
                <a:solidFill>
                  <a:prstClr val="black"/>
                </a:solidFill>
              </a:rPr>
              <a:t>Mindre reguleringsendringer</a:t>
            </a:r>
            <a:endParaRPr lang="en-US" sz="1108" dirty="0">
              <a:solidFill>
                <a:prstClr val="black"/>
              </a:solidFill>
            </a:endParaRPr>
          </a:p>
        </p:txBody>
      </p:sp>
      <p:sp>
        <p:nvSpPr>
          <p:cNvPr id="92" name="5-Point Star 91"/>
          <p:cNvSpPr/>
          <p:nvPr/>
        </p:nvSpPr>
        <p:spPr>
          <a:xfrm>
            <a:off x="6249298" y="1381190"/>
            <a:ext cx="352742" cy="277155"/>
          </a:xfrm>
          <a:prstGeom prst="star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1A58"/>
              </a:buClr>
            </a:pPr>
            <a:endParaRPr lang="en-US" sz="1662" dirty="0">
              <a:solidFill>
                <a:prstClr val="black"/>
              </a:solidFill>
            </a:endParaRPr>
          </a:p>
        </p:txBody>
      </p:sp>
    </p:spTree>
    <p:extLst>
      <p:ext uri="{BB962C8B-B14F-4D97-AF65-F5344CB8AC3E}">
        <p14:creationId xmlns:p14="http://schemas.microsoft.com/office/powerpoint/2010/main" val="18566360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1926</Words>
  <Application>Microsoft Macintosh PowerPoint</Application>
  <PresentationFormat>Widescreen</PresentationFormat>
  <Paragraphs>276</Paragraphs>
  <Slides>18</Slides>
  <Notes>13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18</vt:i4>
      </vt:variant>
    </vt:vector>
  </HeadingPairs>
  <TitlesOfParts>
    <vt:vector size="26" baseType="lpstr">
      <vt:lpstr>ヒラギノ角ゴ Pro W3</vt:lpstr>
      <vt:lpstr>Arial</vt:lpstr>
      <vt:lpstr>Calibri</vt:lpstr>
      <vt:lpstr>Calibri Light</vt:lpstr>
      <vt:lpstr>Helvetica</vt:lpstr>
      <vt:lpstr>Lucida Grande</vt:lpstr>
      <vt:lpstr>Symbol</vt:lpstr>
      <vt:lpstr>Office-tema</vt:lpstr>
      <vt:lpstr>Tema 4 eByggeSak – en nasjonal veileder for anskaffelse av byggesaksstøtte – KS sin verktøykasse for bruk i omstillingsarbeidet – Kravdokumentet – introduksjon til bruk av dette i en anskaffelse</vt:lpstr>
      <vt:lpstr>Byggesøknader inn til kommuner</vt:lpstr>
      <vt:lpstr>eByggesak – saksbehandlingssystem for kommunene</vt:lpstr>
      <vt:lpstr>PowerPoint-presentasjon</vt:lpstr>
      <vt:lpstr>PowerPoint-presentasjon</vt:lpstr>
      <vt:lpstr>PowerPoint-presentasjon</vt:lpstr>
      <vt:lpstr>PowerPoint-presentasjon</vt:lpstr>
      <vt:lpstr>PowerPoint-presentasjon</vt:lpstr>
      <vt:lpstr>PowerPoint-presentasjon</vt:lpstr>
      <vt:lpstr>PowerPoint-presentasjon</vt:lpstr>
      <vt:lpstr>Kategorisering av prosessen</vt:lpstr>
      <vt:lpstr>PowerPoint-presentasjon</vt:lpstr>
      <vt:lpstr>Geointegrasjon gjør det mulig å skifte ut delløsninger uten at det går ut over samhandling…</vt:lpstr>
      <vt:lpstr>PowerPoint-presentasjon</vt:lpstr>
      <vt:lpstr>Eksempler på relevante data som tjenester i en plan- og byggesaksprosess...</vt:lpstr>
      <vt:lpstr>PowerPoint-presentasjon</vt:lpstr>
      <vt:lpstr>eKOSTRA «Høsting» av data fra fremtidens plan- og byggesaksprosess</vt:lpstr>
      <vt:lpstr>eByggesak 2.0</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 eByggeSak – en nasjonal veileder for anskaffelse av byggesaksstøtte – KS sin verktøykasse for bruk i omstillingsarbeidet – Kravdokumentet – introduksjon til bruk av dette i en anskaffelse</dc:title>
  <dc:creator>Sindre Haarr</dc:creator>
  <cp:lastModifiedBy>Sindre Haarr</cp:lastModifiedBy>
  <cp:revision>1</cp:revision>
  <dcterms:created xsi:type="dcterms:W3CDTF">2017-11-29T09:31:30Z</dcterms:created>
  <dcterms:modified xsi:type="dcterms:W3CDTF">2017-11-29T09:32:31Z</dcterms:modified>
</cp:coreProperties>
</file>