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599"/>
  </p:normalViewPr>
  <p:slideViewPr>
    <p:cSldViewPr snapToGrid="0" snapToObjects="1">
      <p:cViewPr varScale="1">
        <p:scale>
          <a:sx n="90" d="100"/>
          <a:sy n="90" d="100"/>
        </p:scale>
        <p:origin x="23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49EB6-C9E2-764E-A899-97938C5FC644}" type="datetimeFigureOut">
              <a:rPr lang="nb-NO" smtClean="0"/>
              <a:t>29.11.2017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4BD23-BBE5-5A44-82EA-DA4E714712E3}" type="slidenum">
              <a:rPr lang="nb-NO" smtClean="0"/>
              <a:t>‹#›</a:t>
            </a:fld>
            <a:endParaRPr lang="nb-NO"/>
          </a:p>
        </p:txBody>
      </p:sp>
    </p:spTree>
    <p:extLst>
      <p:ext uri="{BB962C8B-B14F-4D97-AF65-F5344CB8AC3E}">
        <p14:creationId xmlns:p14="http://schemas.microsoft.com/office/powerpoint/2010/main" val="613220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3089C2D-656D-4971-BA45-E669B1F51847}" type="slidenum">
              <a:rPr lang="nb-NO" smtClean="0"/>
              <a:t>1</a:t>
            </a:fld>
            <a:endParaRPr lang="nb-NO"/>
          </a:p>
        </p:txBody>
      </p:sp>
    </p:spTree>
    <p:extLst>
      <p:ext uri="{BB962C8B-B14F-4D97-AF65-F5344CB8AC3E}">
        <p14:creationId xmlns:p14="http://schemas.microsoft.com/office/powerpoint/2010/main" val="2494070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9599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4435929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8125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326229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51106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37804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7961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a:t>
            </a:r>
            <a:r>
              <a:rPr lang="nb-NO" baseline="0" dirty="0"/>
              <a:t> saken illustrerer hvilke konsekvenser manglende tilgang til kvalitetssikret informasjon i plan- og byggesaksprosessen kan gi for kommunen og kommunens innbyggere.</a:t>
            </a:r>
            <a:endParaRPr lang="nb-NO" dirty="0"/>
          </a:p>
        </p:txBody>
      </p:sp>
      <p:sp>
        <p:nvSpPr>
          <p:cNvPr id="4" name="Plassholder for lysbildenummer 3"/>
          <p:cNvSpPr>
            <a:spLocks noGrp="1"/>
          </p:cNvSpPr>
          <p:nvPr>
            <p:ph type="sldNum" sz="quarter" idx="10"/>
          </p:nvPr>
        </p:nvSpPr>
        <p:spPr/>
        <p:txBody>
          <a:bodyPr/>
          <a:lstStyle/>
          <a:p>
            <a:fld id="{23089C2D-656D-4971-BA45-E669B1F51847}" type="slidenum">
              <a:rPr lang="nb-NO" smtClean="0"/>
              <a:t>20</a:t>
            </a:fld>
            <a:endParaRPr lang="nb-NO"/>
          </a:p>
        </p:txBody>
      </p:sp>
    </p:spTree>
    <p:extLst>
      <p:ext uri="{BB962C8B-B14F-4D97-AF65-F5344CB8AC3E}">
        <p14:creationId xmlns:p14="http://schemas.microsoft.com/office/powerpoint/2010/main" val="2703757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en stor utfordring av vi</a:t>
            </a:r>
            <a:r>
              <a:rPr lang="nb-NO" baseline="0" dirty="0"/>
              <a:t> mangler en god nasjonal </a:t>
            </a:r>
            <a:r>
              <a:rPr lang="nb-NO" dirty="0"/>
              <a:t>struktur for tilgang til </a:t>
            </a:r>
            <a:r>
              <a:rPr lang="nb-NO" dirty="0" err="1"/>
              <a:t>geodata</a:t>
            </a:r>
            <a:r>
              <a:rPr lang="nb-NO" dirty="0"/>
              <a:t>-tjenester</a:t>
            </a:r>
          </a:p>
          <a:p>
            <a:r>
              <a:rPr lang="nb-NO" dirty="0"/>
              <a:t>Tidligere</a:t>
            </a:r>
            <a:r>
              <a:rPr lang="nb-NO" baseline="0" dirty="0"/>
              <a:t> Norsk Eiendomsinformasjon har tilbudt gode tjenester basert på Grunnboka og Matrikkelen over mange år </a:t>
            </a:r>
            <a:r>
              <a:rPr lang="nb-NO" dirty="0"/>
              <a:t>og bankene sammen</a:t>
            </a:r>
            <a:r>
              <a:rPr lang="nb-NO" baseline="0" dirty="0"/>
              <a:t> med meglerbransjen har god erfaring med å konsumere denne type tjenester.</a:t>
            </a:r>
          </a:p>
          <a:p>
            <a:endParaRPr lang="nb-NO" baseline="0" dirty="0"/>
          </a:p>
          <a:p>
            <a:r>
              <a:rPr lang="nb-NO" baseline="0" dirty="0"/>
              <a:t>Når det gjelder </a:t>
            </a:r>
            <a:r>
              <a:rPr lang="nb-NO" baseline="0" dirty="0" err="1"/>
              <a:t>geodtat</a:t>
            </a:r>
            <a:r>
              <a:rPr lang="nb-NO" baseline="0" dirty="0"/>
              <a:t>, </a:t>
            </a:r>
            <a:r>
              <a:rPr lang="nb-NO" dirty="0"/>
              <a:t>er</a:t>
            </a:r>
            <a:r>
              <a:rPr lang="nb-NO" baseline="0" dirty="0"/>
              <a:t> det mange leverandører som har et stykke å gå før konsumentene kan forholde seg til alternative og gode tjenester for andre produkter enn matrikkel, grunnbok og grunnkart.…</a:t>
            </a:r>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2</a:t>
            </a:fld>
            <a:endParaRPr lang="nb-NO"/>
          </a:p>
        </p:txBody>
      </p:sp>
    </p:spTree>
    <p:extLst>
      <p:ext uri="{BB962C8B-B14F-4D97-AF65-F5344CB8AC3E}">
        <p14:creationId xmlns:p14="http://schemas.microsoft.com/office/powerpoint/2010/main" val="1193422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nb-NO" dirty="0"/>
              <a:t>Denne oversikten</a:t>
            </a:r>
            <a:r>
              <a:rPr lang="nb-NO" baseline="0" dirty="0"/>
              <a:t> viser relevante data og tjenester i en plan- og byggesaksprosess. For mange av datasettene kan det være uklart hvor man finner de beste dataene. Det eksisterer eksempler på datasett der både kommunen og en statlig aktør kan vedlikeholde egne versjoner av samme type data. Eksempel på dette er kart som viser flomfare og havstigning. Her kan kommunen og NVE vedlikeholde egne datasett uten at dette er koordinert mellom forvaltningsnivåene.</a:t>
            </a:r>
            <a:endParaRPr dirty="0"/>
          </a:p>
        </p:txBody>
      </p:sp>
    </p:spTree>
    <p:extLst>
      <p:ext uri="{BB962C8B-B14F-4D97-AF65-F5344CB8AC3E}">
        <p14:creationId xmlns:p14="http://schemas.microsoft.com/office/powerpoint/2010/main" val="371920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Kartverket</a:t>
            </a:r>
            <a:r>
              <a:rPr lang="nb-NO" baseline="0" dirty="0"/>
              <a:t> og KS ønsker at alle dataeiere skal dokumentere egne data på geonorge.no og </a:t>
            </a:r>
            <a:r>
              <a:rPr lang="nb-NO" baseline="0" dirty="0" err="1"/>
              <a:t>Difi</a:t>
            </a:r>
            <a:r>
              <a:rPr lang="nb-NO" baseline="0" dirty="0"/>
              <a:t> sin felles datakatalog. På denne måte kan private selskap få tilgang til offentlige data og utnytte disse som underlag for utvikling og forvaltning av relevante tjenester som kan konsumeres i en plan- og byggesaksprosess.</a:t>
            </a:r>
            <a:endParaRPr lang="nb-NO" dirty="0"/>
          </a:p>
        </p:txBody>
      </p:sp>
      <p:sp>
        <p:nvSpPr>
          <p:cNvPr id="4" name="Plassholder for lysbildenummer 3"/>
          <p:cNvSpPr>
            <a:spLocks noGrp="1"/>
          </p:cNvSpPr>
          <p:nvPr>
            <p:ph type="sldNum" sz="quarter" idx="10"/>
          </p:nvPr>
        </p:nvSpPr>
        <p:spPr/>
        <p:txBody>
          <a:bodyPr/>
          <a:lstStyle/>
          <a:p>
            <a:fld id="{23089C2D-656D-4971-BA45-E669B1F51847}" type="slidenum">
              <a:rPr lang="nb-NO" smtClean="0"/>
              <a:t>4</a:t>
            </a:fld>
            <a:endParaRPr lang="nb-NO"/>
          </a:p>
        </p:txBody>
      </p:sp>
    </p:spTree>
    <p:extLst>
      <p:ext uri="{BB962C8B-B14F-4D97-AF65-F5344CB8AC3E}">
        <p14:creationId xmlns:p14="http://schemas.microsoft.com/office/powerpoint/2010/main" val="1447398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FE77D90-A6D7-4C81-9D50-67A390BDDBC5}" type="slidenum">
              <a:rPr lang="nb-NO" smtClean="0">
                <a:solidFill>
                  <a:srgbClr val="112C3C"/>
                </a:solidFill>
              </a:rPr>
              <a:pPr/>
              <a:t>6</a:t>
            </a:fld>
            <a:endParaRPr lang="nb-NO" dirty="0">
              <a:solidFill>
                <a:srgbClr val="112C3C"/>
              </a:solidFill>
            </a:endParaRPr>
          </a:p>
        </p:txBody>
      </p:sp>
    </p:spTree>
    <p:extLst>
      <p:ext uri="{BB962C8B-B14F-4D97-AF65-F5344CB8AC3E}">
        <p14:creationId xmlns:p14="http://schemas.microsoft.com/office/powerpoint/2010/main" val="1535496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FE77D90-A6D7-4C81-9D50-67A390BDDBC5}" type="slidenum">
              <a:rPr lang="nb-NO" smtClean="0">
                <a:solidFill>
                  <a:srgbClr val="112C3C"/>
                </a:solidFill>
              </a:rPr>
              <a:pPr/>
              <a:t>7</a:t>
            </a:fld>
            <a:endParaRPr lang="nb-NO" dirty="0">
              <a:solidFill>
                <a:srgbClr val="112C3C"/>
              </a:solidFill>
            </a:endParaRPr>
          </a:p>
        </p:txBody>
      </p:sp>
    </p:spTree>
    <p:extLst>
      <p:ext uri="{BB962C8B-B14F-4D97-AF65-F5344CB8AC3E}">
        <p14:creationId xmlns:p14="http://schemas.microsoft.com/office/powerpoint/2010/main" val="194551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173A0CC-3949-D740-9FDB-DC8F83D0A3CD}" type="slidenum">
              <a:rPr lang="nb-NO" smtClean="0">
                <a:solidFill>
                  <a:srgbClr val="112C3C"/>
                </a:solidFill>
              </a:rPr>
              <a:pPr/>
              <a:t>8</a:t>
            </a:fld>
            <a:endParaRPr lang="nb-NO">
              <a:solidFill>
                <a:srgbClr val="112C3C"/>
              </a:solidFill>
            </a:endParaRPr>
          </a:p>
        </p:txBody>
      </p:sp>
    </p:spTree>
    <p:extLst>
      <p:ext uri="{BB962C8B-B14F-4D97-AF65-F5344CB8AC3E}">
        <p14:creationId xmlns:p14="http://schemas.microsoft.com/office/powerpoint/2010/main" val="766322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3FE77D90-A6D7-4C81-9D50-67A390BDDBC5}" type="slidenum">
              <a:rPr lang="nb-NO" smtClean="0">
                <a:solidFill>
                  <a:srgbClr val="112C3C"/>
                </a:solidFill>
              </a:rPr>
              <a:pPr/>
              <a:t>9</a:t>
            </a:fld>
            <a:endParaRPr lang="nb-NO" dirty="0">
              <a:solidFill>
                <a:srgbClr val="112C3C"/>
              </a:solidFill>
            </a:endParaRPr>
          </a:p>
        </p:txBody>
      </p:sp>
    </p:spTree>
    <p:extLst>
      <p:ext uri="{BB962C8B-B14F-4D97-AF65-F5344CB8AC3E}">
        <p14:creationId xmlns:p14="http://schemas.microsoft.com/office/powerpoint/2010/main" val="2358573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er vanskelig å spå hvilke løsninger som på sikt</a:t>
            </a:r>
            <a:r>
              <a:rPr lang="nb-NO" baseline="0" dirty="0"/>
              <a:t> kommer til å bli utviklet rundt en enklere tilgang til relevante grunnlagsdata i plan- og byggesaksprosessen. Noen trender:</a:t>
            </a:r>
          </a:p>
          <a:p>
            <a:pPr marL="171450" indent="-171450">
              <a:buFont typeface="Arial" panose="020B0604020202020204" pitchFamily="34" charset="0"/>
              <a:buChar char="•"/>
            </a:pPr>
            <a:r>
              <a:rPr lang="nb-NO" baseline="0" dirty="0"/>
              <a:t>Lokale data som forvaltes i kommunene og blant Norge digitalt partene vil på sikt bli lettere tilgjengelig nasjonalt gjennom geonorge.no Dette vil blant skje gjennom mekanismer som </a:t>
            </a:r>
            <a:r>
              <a:rPr lang="nb-NO" baseline="0" dirty="0" err="1"/>
              <a:t>geosynkronisering</a:t>
            </a:r>
            <a:r>
              <a:rPr lang="nb-NO" baseline="0" dirty="0"/>
              <a:t>, nasjonal lagring </a:t>
            </a:r>
            <a:r>
              <a:rPr lang="nb-NO" baseline="0" dirty="0" err="1"/>
              <a:t>osv</a:t>
            </a:r>
            <a:r>
              <a:rPr lang="nb-NO" baseline="0" dirty="0"/>
              <a:t>,,</a:t>
            </a:r>
          </a:p>
          <a:p>
            <a:pPr marL="171450" indent="-171450">
              <a:buFont typeface="Arial" panose="020B0604020202020204" pitchFamily="34" charset="0"/>
              <a:buChar char="•"/>
            </a:pPr>
            <a:r>
              <a:rPr lang="nb-NO" baseline="0" dirty="0"/>
              <a:t>Private selskap vil satse på «datavarehus» der ferske data hentes inn løpende, data vaskes mot hverandre og nye tjenester med SLA tilbys til de som drifter byggesøknadsløsninger, </a:t>
            </a:r>
            <a:r>
              <a:rPr lang="nb-NO" baseline="0" dirty="0" err="1"/>
              <a:t>eByggeSak</a:t>
            </a:r>
            <a:r>
              <a:rPr lang="nb-NO" baseline="0" dirty="0"/>
              <a:t> og </a:t>
            </a:r>
            <a:r>
              <a:rPr lang="nb-NO" baseline="0" dirty="0" err="1"/>
              <a:t>ePlanSak</a:t>
            </a:r>
            <a:r>
              <a:rPr lang="nb-NO" baseline="0" dirty="0"/>
              <a:t>. Dette skjer allerede gjennom aktører som for eksempel </a:t>
            </a:r>
            <a:r>
              <a:rPr lang="nb-NO" baseline="0" dirty="0" err="1"/>
              <a:t>Ambita</a:t>
            </a:r>
            <a:r>
              <a:rPr lang="nb-NO" baseline="0" dirty="0"/>
              <a:t> og </a:t>
            </a:r>
            <a:r>
              <a:rPr lang="nb-NO" baseline="0" dirty="0" err="1"/>
              <a:t>Norkart</a:t>
            </a:r>
            <a:r>
              <a:rPr lang="nb-NO" baseline="0" dirty="0"/>
              <a:t>, men også </a:t>
            </a:r>
            <a:r>
              <a:rPr lang="nb-NO" baseline="0" dirty="0" err="1"/>
              <a:t>Geodata</a:t>
            </a:r>
            <a:r>
              <a:rPr lang="nb-NO" baseline="0" dirty="0"/>
              <a:t> og andre</a:t>
            </a:r>
          </a:p>
          <a:p>
            <a:pPr marL="171450" indent="-171450">
              <a:buFont typeface="Arial" panose="020B0604020202020204" pitchFamily="34" charset="0"/>
              <a:buChar char="•"/>
            </a:pPr>
            <a:r>
              <a:rPr lang="nb-NO" baseline="0" dirty="0" err="1"/>
              <a:t>GeoLett</a:t>
            </a:r>
            <a:r>
              <a:rPr lang="nb-NO" baseline="0" dirty="0"/>
              <a:t> og andre prosjekt vil bidra inn i den videre utviklingen på dette området</a:t>
            </a:r>
            <a:endParaRPr lang="nb-NO" dirty="0"/>
          </a:p>
        </p:txBody>
      </p:sp>
      <p:sp>
        <p:nvSpPr>
          <p:cNvPr id="4" name="Plassholder for lysbildenummer 3"/>
          <p:cNvSpPr>
            <a:spLocks noGrp="1"/>
          </p:cNvSpPr>
          <p:nvPr>
            <p:ph type="sldNum" sz="quarter" idx="10"/>
          </p:nvPr>
        </p:nvSpPr>
        <p:spPr/>
        <p:txBody>
          <a:bodyPr/>
          <a:lstStyle/>
          <a:p>
            <a:fld id="{EB8ACDC6-102A-9244-96CD-7F30BA095DCF}" type="slidenum">
              <a:rPr lang="nb-NO" smtClean="0"/>
              <a:pPr/>
              <a:t>12</a:t>
            </a:fld>
            <a:endParaRPr lang="nb-NO"/>
          </a:p>
        </p:txBody>
      </p:sp>
    </p:spTree>
    <p:extLst>
      <p:ext uri="{BB962C8B-B14F-4D97-AF65-F5344CB8AC3E}">
        <p14:creationId xmlns:p14="http://schemas.microsoft.com/office/powerpoint/2010/main" val="39333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7C126D-6753-A545-982F-3A3C1D21277F}"/>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E8811A6-499B-3441-B3C8-10C818E909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89DBEDF3-2704-5C42-946D-8DAA10B541A1}"/>
              </a:ext>
            </a:extLst>
          </p:cNvPr>
          <p:cNvSpPr>
            <a:spLocks noGrp="1"/>
          </p:cNvSpPr>
          <p:nvPr>
            <p:ph type="dt" sz="half" idx="10"/>
          </p:nvPr>
        </p:nvSpPr>
        <p:spPr/>
        <p:txBody>
          <a:bodyPr/>
          <a:lstStyle/>
          <a:p>
            <a:fld id="{168C45CB-BCFA-B742-93F0-CE267CEEE25C}" type="datetimeFigureOut">
              <a:rPr lang="nb-NO" smtClean="0"/>
              <a:t>29.11.2017</a:t>
            </a:fld>
            <a:endParaRPr lang="nb-NO"/>
          </a:p>
        </p:txBody>
      </p:sp>
      <p:sp>
        <p:nvSpPr>
          <p:cNvPr id="5" name="Plassholder for bunntekst 4">
            <a:extLst>
              <a:ext uri="{FF2B5EF4-FFF2-40B4-BE49-F238E27FC236}">
                <a16:creationId xmlns:a16="http://schemas.microsoft.com/office/drawing/2014/main" id="{86E7D0AB-55AE-3043-B256-EEEE30B7D08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E2479A6-5884-1147-8DF6-4D3F2AAD4C1A}"/>
              </a:ext>
            </a:extLst>
          </p:cNvPr>
          <p:cNvSpPr>
            <a:spLocks noGrp="1"/>
          </p:cNvSpPr>
          <p:nvPr>
            <p:ph type="sldNum" sz="quarter" idx="12"/>
          </p:nvPr>
        </p:nvSpPr>
        <p:spPr/>
        <p:txBody>
          <a:bodyPr/>
          <a:lstStyle/>
          <a:p>
            <a:fld id="{AD74F53A-CA68-8141-A83C-82E82F2B66AC}" type="slidenum">
              <a:rPr lang="nb-NO" smtClean="0"/>
              <a:t>‹#›</a:t>
            </a:fld>
            <a:endParaRPr lang="nb-NO"/>
          </a:p>
        </p:txBody>
      </p:sp>
    </p:spTree>
    <p:extLst>
      <p:ext uri="{BB962C8B-B14F-4D97-AF65-F5344CB8AC3E}">
        <p14:creationId xmlns:p14="http://schemas.microsoft.com/office/powerpoint/2010/main" val="40119917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tel og 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2A457A-13FE-934F-908A-EF83DA2B7BA3}"/>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4A8AEC99-C579-DD49-BC23-22FA76C410BC}"/>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3B31AFA-63AF-AD4B-915F-CF99676F2F91}"/>
              </a:ext>
            </a:extLst>
          </p:cNvPr>
          <p:cNvSpPr>
            <a:spLocks noGrp="1"/>
          </p:cNvSpPr>
          <p:nvPr>
            <p:ph type="dt" sz="half" idx="10"/>
          </p:nvPr>
        </p:nvSpPr>
        <p:spPr/>
        <p:txBody>
          <a:bodyPr/>
          <a:lstStyle/>
          <a:p>
            <a:fld id="{168C45CB-BCFA-B742-93F0-CE267CEEE25C}" type="datetimeFigureOut">
              <a:rPr lang="nb-NO" smtClean="0"/>
              <a:t>29.11.2017</a:t>
            </a:fld>
            <a:endParaRPr lang="nb-NO"/>
          </a:p>
        </p:txBody>
      </p:sp>
      <p:sp>
        <p:nvSpPr>
          <p:cNvPr id="5" name="Plassholder for bunntekst 4">
            <a:extLst>
              <a:ext uri="{FF2B5EF4-FFF2-40B4-BE49-F238E27FC236}">
                <a16:creationId xmlns:a16="http://schemas.microsoft.com/office/drawing/2014/main" id="{AB0CB58A-200B-DC43-8E37-653795FF169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9C73FBD4-AFE0-BF4C-BBDE-DBEFF33714CC}"/>
              </a:ext>
            </a:extLst>
          </p:cNvPr>
          <p:cNvSpPr>
            <a:spLocks noGrp="1"/>
          </p:cNvSpPr>
          <p:nvPr>
            <p:ph type="sldNum" sz="quarter" idx="12"/>
          </p:nvPr>
        </p:nvSpPr>
        <p:spPr/>
        <p:txBody>
          <a:bodyPr/>
          <a:lstStyle/>
          <a:p>
            <a:fld id="{AD74F53A-CA68-8141-A83C-82E82F2B66AC}" type="slidenum">
              <a:rPr lang="nb-NO" smtClean="0"/>
              <a:t>‹#›</a:t>
            </a:fld>
            <a:endParaRPr lang="nb-NO"/>
          </a:p>
        </p:txBody>
      </p:sp>
    </p:spTree>
    <p:extLst>
      <p:ext uri="{BB962C8B-B14F-4D97-AF65-F5344CB8AC3E}">
        <p14:creationId xmlns:p14="http://schemas.microsoft.com/office/powerpoint/2010/main" val="3200619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B682ADD2-8EB8-FC4E-840C-4DDFBC38E12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26B9C8C-2AAD-CB43-B2AB-6578788C246C}"/>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F13EB8F-D779-EA47-8E42-28C9F8E76BAE}"/>
              </a:ext>
            </a:extLst>
          </p:cNvPr>
          <p:cNvSpPr>
            <a:spLocks noGrp="1"/>
          </p:cNvSpPr>
          <p:nvPr>
            <p:ph type="dt" sz="half" idx="10"/>
          </p:nvPr>
        </p:nvSpPr>
        <p:spPr/>
        <p:txBody>
          <a:bodyPr/>
          <a:lstStyle/>
          <a:p>
            <a:fld id="{168C45CB-BCFA-B742-93F0-CE267CEEE25C}" type="datetimeFigureOut">
              <a:rPr lang="nb-NO" smtClean="0"/>
              <a:t>29.11.2017</a:t>
            </a:fld>
            <a:endParaRPr lang="nb-NO"/>
          </a:p>
        </p:txBody>
      </p:sp>
      <p:sp>
        <p:nvSpPr>
          <p:cNvPr id="5" name="Plassholder for bunntekst 4">
            <a:extLst>
              <a:ext uri="{FF2B5EF4-FFF2-40B4-BE49-F238E27FC236}">
                <a16:creationId xmlns:a16="http://schemas.microsoft.com/office/drawing/2014/main" id="{6726174D-399A-ED45-B1DC-74C5E91D0CEE}"/>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FBC2297-E981-1B41-8457-BE700787A7A1}"/>
              </a:ext>
            </a:extLst>
          </p:cNvPr>
          <p:cNvSpPr>
            <a:spLocks noGrp="1"/>
          </p:cNvSpPr>
          <p:nvPr>
            <p:ph type="sldNum" sz="quarter" idx="12"/>
          </p:nvPr>
        </p:nvSpPr>
        <p:spPr/>
        <p:txBody>
          <a:bodyPr/>
          <a:lstStyle/>
          <a:p>
            <a:fld id="{AD74F53A-CA68-8141-A83C-82E82F2B66AC}" type="slidenum">
              <a:rPr lang="nb-NO" smtClean="0"/>
              <a:t>‹#›</a:t>
            </a:fld>
            <a:endParaRPr lang="nb-NO"/>
          </a:p>
        </p:txBody>
      </p:sp>
    </p:spTree>
    <p:extLst>
      <p:ext uri="{BB962C8B-B14F-4D97-AF65-F5344CB8AC3E}">
        <p14:creationId xmlns:p14="http://schemas.microsoft.com/office/powerpoint/2010/main" val="2792114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dirty="0"/>
              <a:t>Klikk for å redigere tittelstil</a:t>
            </a:r>
          </a:p>
        </p:txBody>
      </p:sp>
      <p:pic>
        <p:nvPicPr>
          <p:cNvPr id="9" name="Bilde 8" descr="kommunelenka.png"/>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pic>
        <p:nvPicPr>
          <p:cNvPr id="10" name="Bilde 9" descr="NKF_K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067" y="339780"/>
            <a:ext cx="2407015" cy="707945"/>
          </a:xfrm>
          <a:prstGeom prst="rect">
            <a:avLst/>
          </a:prstGeom>
        </p:spPr>
      </p:pic>
    </p:spTree>
    <p:extLst>
      <p:ext uri="{BB962C8B-B14F-4D97-AF65-F5344CB8AC3E}">
        <p14:creationId xmlns:p14="http://schemas.microsoft.com/office/powerpoint/2010/main" val="970149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1" y="593367"/>
            <a:ext cx="11360799" cy="7635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415601" y="1536633"/>
            <a:ext cx="11360799"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11296610" y="6217621"/>
            <a:ext cx="731599" cy="524800"/>
          </a:xfrm>
          <a:prstGeom prst="rect">
            <a:avLst/>
          </a:prstGeom>
        </p:spPr>
        <p:txBody>
          <a:bodyPr lIns="91425" tIns="91425" rIns="91425" bIns="91425" anchor="ctr" anchorCtr="0">
            <a:noAutofit/>
          </a:bodyPr>
          <a:lstStyle/>
          <a:p>
            <a:fld id="{00000000-1234-1234-1234-123412341234}" type="slidenum">
              <a:rPr lang="nb" smtClean="0"/>
              <a:pPr/>
              <a:t>‹#›</a:t>
            </a:fld>
            <a:endParaRPr lang="nb"/>
          </a:p>
        </p:txBody>
      </p:sp>
    </p:spTree>
    <p:extLst>
      <p:ext uri="{BB962C8B-B14F-4D97-AF65-F5344CB8AC3E}">
        <p14:creationId xmlns:p14="http://schemas.microsoft.com/office/powerpoint/2010/main" val="3113372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tel og 2 innhol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b-NO" noProof="0" dirty="0"/>
              <a:t>Klikk for å redigere tittelstil</a:t>
            </a:r>
          </a:p>
        </p:txBody>
      </p:sp>
      <p:sp>
        <p:nvSpPr>
          <p:cNvPr id="3" name="Slide Number Placeholder 2"/>
          <p:cNvSpPr>
            <a:spLocks noGrp="1"/>
          </p:cNvSpPr>
          <p:nvPr>
            <p:ph type="sldNum" sz="quarter" idx="10"/>
          </p:nvPr>
        </p:nvSpPr>
        <p:spPr/>
        <p:txBody>
          <a:bodyPr/>
          <a:lstStyle/>
          <a:p>
            <a:fld id="{621A719E-994D-4E28-8422-9EFBFEFA7B19}" type="slidenum">
              <a:rPr lang="nb-NO" smtClean="0"/>
              <a:pPr/>
              <a:t>‹#›</a:t>
            </a:fld>
            <a:endParaRPr lang="nb-NO" dirty="0"/>
          </a:p>
        </p:txBody>
      </p:sp>
      <p:sp>
        <p:nvSpPr>
          <p:cNvPr id="4" name="Date Placeholder 3"/>
          <p:cNvSpPr>
            <a:spLocks noGrp="1"/>
          </p:cNvSpPr>
          <p:nvPr>
            <p:ph type="dt" sz="half" idx="11"/>
          </p:nvPr>
        </p:nvSpPr>
        <p:spPr/>
        <p:txBody>
          <a:bodyPr/>
          <a:lstStyle/>
          <a:p>
            <a:fld id="{E8502969-D4D9-294A-9C4F-AF239C735138}" type="datetime1">
              <a:rPr lang="nb-NO" smtClean="0"/>
              <a:pPr/>
              <a:t>29.11.2017</a:t>
            </a:fld>
            <a:endParaRPr lang="nb-NO" dirty="0"/>
          </a:p>
        </p:txBody>
      </p:sp>
      <p:sp>
        <p:nvSpPr>
          <p:cNvPr id="5" name="Footer Placeholder 4"/>
          <p:cNvSpPr>
            <a:spLocks noGrp="1"/>
          </p:cNvSpPr>
          <p:nvPr>
            <p:ph type="ftr" sz="quarter" idx="12"/>
          </p:nvPr>
        </p:nvSpPr>
        <p:spPr/>
        <p:txBody>
          <a:bodyPr/>
          <a:lstStyle/>
          <a:p>
            <a:endParaRPr lang="nb-NO" dirty="0"/>
          </a:p>
        </p:txBody>
      </p:sp>
      <p:sp>
        <p:nvSpPr>
          <p:cNvPr id="7" name="Content Placeholder 6"/>
          <p:cNvSpPr>
            <a:spLocks noGrp="1"/>
          </p:cNvSpPr>
          <p:nvPr>
            <p:ph sz="quarter" idx="13"/>
          </p:nvPr>
        </p:nvSpPr>
        <p:spPr>
          <a:xfrm>
            <a:off x="609600" y="1602508"/>
            <a:ext cx="5294379" cy="4523656"/>
          </a:xfrm>
        </p:spPr>
        <p:txBody>
          <a:bodyPr>
            <a:noAutofit/>
          </a:bodyPr>
          <a:lstStyle>
            <a:lvl1pPr marL="273027" indent="-273027">
              <a:buFont typeface="Lucida Grande"/>
              <a:buChar char="–"/>
              <a:defRPr sz="2400"/>
            </a:lvl1pPr>
            <a:lvl2pPr marL="450810" indent="-179373">
              <a:buFont typeface="Arial"/>
              <a:buChar char="•"/>
              <a:defRPr sz="2000"/>
            </a:lvl2pPr>
            <a:lvl3pPr marL="541288" indent="0">
              <a:buFontTx/>
              <a:buNone/>
              <a:defRPr/>
            </a:lvl3pPr>
            <a:lvl4pPr>
              <a:buFontTx/>
              <a:buNone/>
              <a:defRPr/>
            </a:lvl4pPr>
            <a:lvl5pPr marL="541289" indent="0">
              <a:buFontTx/>
              <a:buNone/>
              <a:defRPr/>
            </a:lvl5pPr>
          </a:lstStyle>
          <a:p>
            <a:pPr lvl="0"/>
            <a:r>
              <a:rPr lang="nb-NO" noProof="0"/>
              <a:t>Klikk for å redigere tekststiler i malen</a:t>
            </a:r>
          </a:p>
          <a:p>
            <a:pPr lvl="1"/>
            <a:r>
              <a:rPr lang="nb-NO" noProof="0"/>
              <a:t>Andre nivå</a:t>
            </a:r>
          </a:p>
        </p:txBody>
      </p:sp>
      <p:sp>
        <p:nvSpPr>
          <p:cNvPr id="9" name="Content Placeholder 6"/>
          <p:cNvSpPr>
            <a:spLocks noGrp="1"/>
          </p:cNvSpPr>
          <p:nvPr>
            <p:ph sz="quarter" idx="14"/>
          </p:nvPr>
        </p:nvSpPr>
        <p:spPr>
          <a:xfrm>
            <a:off x="6289820" y="1602508"/>
            <a:ext cx="5294379" cy="4523656"/>
          </a:xfrm>
        </p:spPr>
        <p:txBody>
          <a:bodyPr>
            <a:noAutofit/>
          </a:bodyPr>
          <a:lstStyle>
            <a:lvl1pPr marL="273027" indent="-273027">
              <a:buFont typeface="Lucida Grande"/>
              <a:buChar char="–"/>
              <a:defRPr sz="2400"/>
            </a:lvl1pPr>
            <a:lvl2pPr marL="450810" indent="-179373">
              <a:buFont typeface="Arial"/>
              <a:buChar char="•"/>
              <a:defRPr sz="2000"/>
            </a:lvl2pPr>
            <a:lvl3pPr marL="541288" indent="0">
              <a:buFontTx/>
              <a:buNone/>
              <a:defRPr/>
            </a:lvl3pPr>
            <a:lvl4pPr>
              <a:buFontTx/>
              <a:buNone/>
              <a:defRPr/>
            </a:lvl4pPr>
            <a:lvl5pPr marL="541289" indent="0">
              <a:buFontTx/>
              <a:buNone/>
              <a:defRPr/>
            </a:lvl5pPr>
          </a:lstStyle>
          <a:p>
            <a:pPr lvl="0"/>
            <a:r>
              <a:rPr lang="nb-NO" noProof="0"/>
              <a:t>Klikk for å redigere tekststiler i malen</a:t>
            </a:r>
          </a:p>
          <a:p>
            <a:pPr lvl="1"/>
            <a:r>
              <a:rPr lang="nb-NO" noProof="0"/>
              <a:t>Andre nivå</a:t>
            </a:r>
          </a:p>
        </p:txBody>
      </p:sp>
    </p:spTree>
    <p:extLst>
      <p:ext uri="{BB962C8B-B14F-4D97-AF65-F5344CB8AC3E}">
        <p14:creationId xmlns:p14="http://schemas.microsoft.com/office/powerpoint/2010/main" val="1240202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A88527-2341-D144-A99F-3EDB0E87047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53556B9-515C-C94D-B844-5D47556057D6}"/>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321110BE-94D8-5B43-A617-E2455B535261}"/>
              </a:ext>
            </a:extLst>
          </p:cNvPr>
          <p:cNvSpPr>
            <a:spLocks noGrp="1"/>
          </p:cNvSpPr>
          <p:nvPr>
            <p:ph type="dt" sz="half" idx="10"/>
          </p:nvPr>
        </p:nvSpPr>
        <p:spPr/>
        <p:txBody>
          <a:bodyPr/>
          <a:lstStyle/>
          <a:p>
            <a:fld id="{168C45CB-BCFA-B742-93F0-CE267CEEE25C}" type="datetimeFigureOut">
              <a:rPr lang="nb-NO" smtClean="0"/>
              <a:t>29.11.2017</a:t>
            </a:fld>
            <a:endParaRPr lang="nb-NO"/>
          </a:p>
        </p:txBody>
      </p:sp>
      <p:sp>
        <p:nvSpPr>
          <p:cNvPr id="5" name="Plassholder for bunntekst 4">
            <a:extLst>
              <a:ext uri="{FF2B5EF4-FFF2-40B4-BE49-F238E27FC236}">
                <a16:creationId xmlns:a16="http://schemas.microsoft.com/office/drawing/2014/main" id="{8D7178A0-534F-6C47-B9B3-63C3EC2BDD5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5A4207B-5822-624E-A12C-F5295F4B898A}"/>
              </a:ext>
            </a:extLst>
          </p:cNvPr>
          <p:cNvSpPr>
            <a:spLocks noGrp="1"/>
          </p:cNvSpPr>
          <p:nvPr>
            <p:ph type="sldNum" sz="quarter" idx="12"/>
          </p:nvPr>
        </p:nvSpPr>
        <p:spPr/>
        <p:txBody>
          <a:bodyPr/>
          <a:lstStyle/>
          <a:p>
            <a:fld id="{AD74F53A-CA68-8141-A83C-82E82F2B66AC}" type="slidenum">
              <a:rPr lang="nb-NO" smtClean="0"/>
              <a:t>‹#›</a:t>
            </a:fld>
            <a:endParaRPr lang="nb-NO"/>
          </a:p>
        </p:txBody>
      </p:sp>
    </p:spTree>
    <p:extLst>
      <p:ext uri="{BB962C8B-B14F-4D97-AF65-F5344CB8AC3E}">
        <p14:creationId xmlns:p14="http://schemas.microsoft.com/office/powerpoint/2010/main" val="143534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62EFA57-9187-0041-83B5-5D568283E6C1}"/>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C9E6C1E6-E44C-864B-8969-2A9ABDDB08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A37892F9-8755-7F4E-8D56-9BEBA7252C1F}"/>
              </a:ext>
            </a:extLst>
          </p:cNvPr>
          <p:cNvSpPr>
            <a:spLocks noGrp="1"/>
          </p:cNvSpPr>
          <p:nvPr>
            <p:ph type="dt" sz="half" idx="10"/>
          </p:nvPr>
        </p:nvSpPr>
        <p:spPr/>
        <p:txBody>
          <a:bodyPr/>
          <a:lstStyle/>
          <a:p>
            <a:fld id="{168C45CB-BCFA-B742-93F0-CE267CEEE25C}" type="datetimeFigureOut">
              <a:rPr lang="nb-NO" smtClean="0"/>
              <a:t>29.11.2017</a:t>
            </a:fld>
            <a:endParaRPr lang="nb-NO"/>
          </a:p>
        </p:txBody>
      </p:sp>
      <p:sp>
        <p:nvSpPr>
          <p:cNvPr id="5" name="Plassholder for bunntekst 4">
            <a:extLst>
              <a:ext uri="{FF2B5EF4-FFF2-40B4-BE49-F238E27FC236}">
                <a16:creationId xmlns:a16="http://schemas.microsoft.com/office/drawing/2014/main" id="{081383D9-AA59-7546-8A42-055C5EDCDA24}"/>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9F70D1D-8256-C54A-B5EA-CF6E3C73E53D}"/>
              </a:ext>
            </a:extLst>
          </p:cNvPr>
          <p:cNvSpPr>
            <a:spLocks noGrp="1"/>
          </p:cNvSpPr>
          <p:nvPr>
            <p:ph type="sldNum" sz="quarter" idx="12"/>
          </p:nvPr>
        </p:nvSpPr>
        <p:spPr/>
        <p:txBody>
          <a:bodyPr/>
          <a:lstStyle/>
          <a:p>
            <a:fld id="{AD74F53A-CA68-8141-A83C-82E82F2B66AC}" type="slidenum">
              <a:rPr lang="nb-NO" smtClean="0"/>
              <a:t>‹#›</a:t>
            </a:fld>
            <a:endParaRPr lang="nb-NO"/>
          </a:p>
        </p:txBody>
      </p:sp>
    </p:spTree>
    <p:extLst>
      <p:ext uri="{BB962C8B-B14F-4D97-AF65-F5344CB8AC3E}">
        <p14:creationId xmlns:p14="http://schemas.microsoft.com/office/powerpoint/2010/main" val="31491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A4AE86F-7A77-B944-AB28-748E1D6986CF}"/>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65ACBCF-1C76-8B49-ADE6-43982BB01002}"/>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85D29137-146B-1442-A874-979DBB10963D}"/>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356C5E1-A495-CE47-B6B8-A60288BE794E}"/>
              </a:ext>
            </a:extLst>
          </p:cNvPr>
          <p:cNvSpPr>
            <a:spLocks noGrp="1"/>
          </p:cNvSpPr>
          <p:nvPr>
            <p:ph type="dt" sz="half" idx="10"/>
          </p:nvPr>
        </p:nvSpPr>
        <p:spPr/>
        <p:txBody>
          <a:bodyPr/>
          <a:lstStyle/>
          <a:p>
            <a:fld id="{168C45CB-BCFA-B742-93F0-CE267CEEE25C}" type="datetimeFigureOut">
              <a:rPr lang="nb-NO" smtClean="0"/>
              <a:t>29.11.2017</a:t>
            </a:fld>
            <a:endParaRPr lang="nb-NO"/>
          </a:p>
        </p:txBody>
      </p:sp>
      <p:sp>
        <p:nvSpPr>
          <p:cNvPr id="6" name="Plassholder for bunntekst 5">
            <a:extLst>
              <a:ext uri="{FF2B5EF4-FFF2-40B4-BE49-F238E27FC236}">
                <a16:creationId xmlns:a16="http://schemas.microsoft.com/office/drawing/2014/main" id="{01F59ED8-52D7-AD45-8298-88C806E0CE86}"/>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458CDF0-79E5-DE48-A89C-7AEA16DFC6FE}"/>
              </a:ext>
            </a:extLst>
          </p:cNvPr>
          <p:cNvSpPr>
            <a:spLocks noGrp="1"/>
          </p:cNvSpPr>
          <p:nvPr>
            <p:ph type="sldNum" sz="quarter" idx="12"/>
          </p:nvPr>
        </p:nvSpPr>
        <p:spPr/>
        <p:txBody>
          <a:bodyPr/>
          <a:lstStyle/>
          <a:p>
            <a:fld id="{AD74F53A-CA68-8141-A83C-82E82F2B66AC}" type="slidenum">
              <a:rPr lang="nb-NO" smtClean="0"/>
              <a:t>‹#›</a:t>
            </a:fld>
            <a:endParaRPr lang="nb-NO"/>
          </a:p>
        </p:txBody>
      </p:sp>
    </p:spTree>
    <p:extLst>
      <p:ext uri="{BB962C8B-B14F-4D97-AF65-F5344CB8AC3E}">
        <p14:creationId xmlns:p14="http://schemas.microsoft.com/office/powerpoint/2010/main" val="3183012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BECD131-171B-4E49-A53D-F74A14E4DD81}"/>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12CB30F-E4FD-1F42-B058-0DEBB6909F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269E875E-CE77-B84C-A30D-60422A74025C}"/>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D465E7BE-E032-FE46-9726-864CB46E47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3EFAF284-9CD8-0146-86C2-3B3BADB45674}"/>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F674E68-46A4-8F4E-9219-7E376226861F}"/>
              </a:ext>
            </a:extLst>
          </p:cNvPr>
          <p:cNvSpPr>
            <a:spLocks noGrp="1"/>
          </p:cNvSpPr>
          <p:nvPr>
            <p:ph type="dt" sz="half" idx="10"/>
          </p:nvPr>
        </p:nvSpPr>
        <p:spPr/>
        <p:txBody>
          <a:bodyPr/>
          <a:lstStyle/>
          <a:p>
            <a:fld id="{168C45CB-BCFA-B742-93F0-CE267CEEE25C}" type="datetimeFigureOut">
              <a:rPr lang="nb-NO" smtClean="0"/>
              <a:t>29.11.2017</a:t>
            </a:fld>
            <a:endParaRPr lang="nb-NO"/>
          </a:p>
        </p:txBody>
      </p:sp>
      <p:sp>
        <p:nvSpPr>
          <p:cNvPr id="8" name="Plassholder for bunntekst 7">
            <a:extLst>
              <a:ext uri="{FF2B5EF4-FFF2-40B4-BE49-F238E27FC236}">
                <a16:creationId xmlns:a16="http://schemas.microsoft.com/office/drawing/2014/main" id="{12187898-E09A-844C-8EBF-FB4FF07C2C6B}"/>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F7D1B471-369A-C94E-92C2-619F4997A7E3}"/>
              </a:ext>
            </a:extLst>
          </p:cNvPr>
          <p:cNvSpPr>
            <a:spLocks noGrp="1"/>
          </p:cNvSpPr>
          <p:nvPr>
            <p:ph type="sldNum" sz="quarter" idx="12"/>
          </p:nvPr>
        </p:nvSpPr>
        <p:spPr/>
        <p:txBody>
          <a:bodyPr/>
          <a:lstStyle/>
          <a:p>
            <a:fld id="{AD74F53A-CA68-8141-A83C-82E82F2B66AC}" type="slidenum">
              <a:rPr lang="nb-NO" smtClean="0"/>
              <a:t>‹#›</a:t>
            </a:fld>
            <a:endParaRPr lang="nb-NO"/>
          </a:p>
        </p:txBody>
      </p:sp>
    </p:spTree>
    <p:extLst>
      <p:ext uri="{BB962C8B-B14F-4D97-AF65-F5344CB8AC3E}">
        <p14:creationId xmlns:p14="http://schemas.microsoft.com/office/powerpoint/2010/main" val="1535091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2B5A1E-363C-7E47-B6CC-9C23BD5E20B8}"/>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85B26FA5-148F-AB42-B704-DBA153288060}"/>
              </a:ext>
            </a:extLst>
          </p:cNvPr>
          <p:cNvSpPr>
            <a:spLocks noGrp="1"/>
          </p:cNvSpPr>
          <p:nvPr>
            <p:ph type="dt" sz="half" idx="10"/>
          </p:nvPr>
        </p:nvSpPr>
        <p:spPr/>
        <p:txBody>
          <a:bodyPr/>
          <a:lstStyle/>
          <a:p>
            <a:fld id="{168C45CB-BCFA-B742-93F0-CE267CEEE25C}" type="datetimeFigureOut">
              <a:rPr lang="nb-NO" smtClean="0"/>
              <a:t>29.11.2017</a:t>
            </a:fld>
            <a:endParaRPr lang="nb-NO"/>
          </a:p>
        </p:txBody>
      </p:sp>
      <p:sp>
        <p:nvSpPr>
          <p:cNvPr id="4" name="Plassholder for bunntekst 3">
            <a:extLst>
              <a:ext uri="{FF2B5EF4-FFF2-40B4-BE49-F238E27FC236}">
                <a16:creationId xmlns:a16="http://schemas.microsoft.com/office/drawing/2014/main" id="{F037391D-98AC-464A-BB2E-DFA267FB3415}"/>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DD04C1A8-86DD-5241-88CD-D07919A60835}"/>
              </a:ext>
            </a:extLst>
          </p:cNvPr>
          <p:cNvSpPr>
            <a:spLocks noGrp="1"/>
          </p:cNvSpPr>
          <p:nvPr>
            <p:ph type="sldNum" sz="quarter" idx="12"/>
          </p:nvPr>
        </p:nvSpPr>
        <p:spPr/>
        <p:txBody>
          <a:bodyPr/>
          <a:lstStyle/>
          <a:p>
            <a:fld id="{AD74F53A-CA68-8141-A83C-82E82F2B66AC}" type="slidenum">
              <a:rPr lang="nb-NO" smtClean="0"/>
              <a:t>‹#›</a:t>
            </a:fld>
            <a:endParaRPr lang="nb-NO"/>
          </a:p>
        </p:txBody>
      </p:sp>
    </p:spTree>
    <p:extLst>
      <p:ext uri="{BB962C8B-B14F-4D97-AF65-F5344CB8AC3E}">
        <p14:creationId xmlns:p14="http://schemas.microsoft.com/office/powerpoint/2010/main" val="314312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A30BCC10-C68D-CD41-A07D-AF02B3CE5AAC}"/>
              </a:ext>
            </a:extLst>
          </p:cNvPr>
          <p:cNvSpPr>
            <a:spLocks noGrp="1"/>
          </p:cNvSpPr>
          <p:nvPr>
            <p:ph type="dt" sz="half" idx="10"/>
          </p:nvPr>
        </p:nvSpPr>
        <p:spPr/>
        <p:txBody>
          <a:bodyPr/>
          <a:lstStyle/>
          <a:p>
            <a:fld id="{168C45CB-BCFA-B742-93F0-CE267CEEE25C}" type="datetimeFigureOut">
              <a:rPr lang="nb-NO" smtClean="0"/>
              <a:t>29.11.2017</a:t>
            </a:fld>
            <a:endParaRPr lang="nb-NO"/>
          </a:p>
        </p:txBody>
      </p:sp>
      <p:sp>
        <p:nvSpPr>
          <p:cNvPr id="3" name="Plassholder for bunntekst 2">
            <a:extLst>
              <a:ext uri="{FF2B5EF4-FFF2-40B4-BE49-F238E27FC236}">
                <a16:creationId xmlns:a16="http://schemas.microsoft.com/office/drawing/2014/main" id="{ED21F8AC-F68A-0043-A483-526C4E52160F}"/>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6F3A31F4-512A-FE44-AB5B-25648E7B89EB}"/>
              </a:ext>
            </a:extLst>
          </p:cNvPr>
          <p:cNvSpPr>
            <a:spLocks noGrp="1"/>
          </p:cNvSpPr>
          <p:nvPr>
            <p:ph type="sldNum" sz="quarter" idx="12"/>
          </p:nvPr>
        </p:nvSpPr>
        <p:spPr/>
        <p:txBody>
          <a:bodyPr/>
          <a:lstStyle/>
          <a:p>
            <a:fld id="{AD74F53A-CA68-8141-A83C-82E82F2B66AC}" type="slidenum">
              <a:rPr lang="nb-NO" smtClean="0"/>
              <a:t>‹#›</a:t>
            </a:fld>
            <a:endParaRPr lang="nb-NO"/>
          </a:p>
        </p:txBody>
      </p:sp>
    </p:spTree>
    <p:extLst>
      <p:ext uri="{BB962C8B-B14F-4D97-AF65-F5344CB8AC3E}">
        <p14:creationId xmlns:p14="http://schemas.microsoft.com/office/powerpoint/2010/main" val="3075520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0F09E9A-AD16-EB4D-AAA3-E7CE10C642B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A6F326C-7BC1-794D-BE93-117DF74080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34DED6D7-1D36-B740-BB61-298FE2B2E8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A53B4ADB-67AE-594C-8A97-81F216901DC9}"/>
              </a:ext>
            </a:extLst>
          </p:cNvPr>
          <p:cNvSpPr>
            <a:spLocks noGrp="1"/>
          </p:cNvSpPr>
          <p:nvPr>
            <p:ph type="dt" sz="half" idx="10"/>
          </p:nvPr>
        </p:nvSpPr>
        <p:spPr/>
        <p:txBody>
          <a:bodyPr/>
          <a:lstStyle/>
          <a:p>
            <a:fld id="{168C45CB-BCFA-B742-93F0-CE267CEEE25C}" type="datetimeFigureOut">
              <a:rPr lang="nb-NO" smtClean="0"/>
              <a:t>29.11.2017</a:t>
            </a:fld>
            <a:endParaRPr lang="nb-NO"/>
          </a:p>
        </p:txBody>
      </p:sp>
      <p:sp>
        <p:nvSpPr>
          <p:cNvPr id="6" name="Plassholder for bunntekst 5">
            <a:extLst>
              <a:ext uri="{FF2B5EF4-FFF2-40B4-BE49-F238E27FC236}">
                <a16:creationId xmlns:a16="http://schemas.microsoft.com/office/drawing/2014/main" id="{DF1F9B78-964C-2046-ABF5-CF4875A49155}"/>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D698BF2E-F666-1A45-9E91-8A2FF4C5BBF0}"/>
              </a:ext>
            </a:extLst>
          </p:cNvPr>
          <p:cNvSpPr>
            <a:spLocks noGrp="1"/>
          </p:cNvSpPr>
          <p:nvPr>
            <p:ph type="sldNum" sz="quarter" idx="12"/>
          </p:nvPr>
        </p:nvSpPr>
        <p:spPr/>
        <p:txBody>
          <a:bodyPr/>
          <a:lstStyle/>
          <a:p>
            <a:fld id="{AD74F53A-CA68-8141-A83C-82E82F2B66AC}" type="slidenum">
              <a:rPr lang="nb-NO" smtClean="0"/>
              <a:t>‹#›</a:t>
            </a:fld>
            <a:endParaRPr lang="nb-NO"/>
          </a:p>
        </p:txBody>
      </p:sp>
    </p:spTree>
    <p:extLst>
      <p:ext uri="{BB962C8B-B14F-4D97-AF65-F5344CB8AC3E}">
        <p14:creationId xmlns:p14="http://schemas.microsoft.com/office/powerpoint/2010/main" val="4001706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91EA07-73CF-D347-A026-7EC5A77FD400}"/>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1F90AE0-58A3-FA4D-BB66-490209E844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83E6DCE-9B67-0C4E-A8C5-F0CD880588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FE16A581-5624-FB43-9B63-9D5F83733858}"/>
              </a:ext>
            </a:extLst>
          </p:cNvPr>
          <p:cNvSpPr>
            <a:spLocks noGrp="1"/>
          </p:cNvSpPr>
          <p:nvPr>
            <p:ph type="dt" sz="half" idx="10"/>
          </p:nvPr>
        </p:nvSpPr>
        <p:spPr/>
        <p:txBody>
          <a:bodyPr/>
          <a:lstStyle/>
          <a:p>
            <a:fld id="{168C45CB-BCFA-B742-93F0-CE267CEEE25C}" type="datetimeFigureOut">
              <a:rPr lang="nb-NO" smtClean="0"/>
              <a:t>29.11.2017</a:t>
            </a:fld>
            <a:endParaRPr lang="nb-NO"/>
          </a:p>
        </p:txBody>
      </p:sp>
      <p:sp>
        <p:nvSpPr>
          <p:cNvPr id="6" name="Plassholder for bunntekst 5">
            <a:extLst>
              <a:ext uri="{FF2B5EF4-FFF2-40B4-BE49-F238E27FC236}">
                <a16:creationId xmlns:a16="http://schemas.microsoft.com/office/drawing/2014/main" id="{8A49643B-245F-074F-8644-53B9CE26113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5B75335A-0A91-5244-8179-8F760E9E9582}"/>
              </a:ext>
            </a:extLst>
          </p:cNvPr>
          <p:cNvSpPr>
            <a:spLocks noGrp="1"/>
          </p:cNvSpPr>
          <p:nvPr>
            <p:ph type="sldNum" sz="quarter" idx="12"/>
          </p:nvPr>
        </p:nvSpPr>
        <p:spPr/>
        <p:txBody>
          <a:bodyPr/>
          <a:lstStyle/>
          <a:p>
            <a:fld id="{AD74F53A-CA68-8141-A83C-82E82F2B66AC}" type="slidenum">
              <a:rPr lang="nb-NO" smtClean="0"/>
              <a:t>‹#›</a:t>
            </a:fld>
            <a:endParaRPr lang="nb-NO"/>
          </a:p>
        </p:txBody>
      </p:sp>
    </p:spTree>
    <p:extLst>
      <p:ext uri="{BB962C8B-B14F-4D97-AF65-F5344CB8AC3E}">
        <p14:creationId xmlns:p14="http://schemas.microsoft.com/office/powerpoint/2010/main" val="2016991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7B897F1C-D003-C744-B3ED-3019E9B98B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FAB7FD1F-66E5-8D47-BDA2-FA3F3214F7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E5A64085-DBA5-AE47-BEE2-397A6442F3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8C45CB-BCFA-B742-93F0-CE267CEEE25C}" type="datetimeFigureOut">
              <a:rPr lang="nb-NO" smtClean="0"/>
              <a:t>29.11.2017</a:t>
            </a:fld>
            <a:endParaRPr lang="nb-NO"/>
          </a:p>
        </p:txBody>
      </p:sp>
      <p:sp>
        <p:nvSpPr>
          <p:cNvPr id="5" name="Plassholder for bunntekst 4">
            <a:extLst>
              <a:ext uri="{FF2B5EF4-FFF2-40B4-BE49-F238E27FC236}">
                <a16:creationId xmlns:a16="http://schemas.microsoft.com/office/drawing/2014/main" id="{6C025622-CA6A-2346-96B0-0F36B5A8C9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31DB0D8B-824E-9E47-A64D-B417D64717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74F53A-CA68-8141-A83C-82E82F2B66AC}" type="slidenum">
              <a:rPr lang="nb-NO" smtClean="0"/>
              <a:t>‹#›</a:t>
            </a:fld>
            <a:endParaRPr lang="nb-NO"/>
          </a:p>
        </p:txBody>
      </p:sp>
    </p:spTree>
    <p:extLst>
      <p:ext uri="{BB962C8B-B14F-4D97-AF65-F5344CB8AC3E}">
        <p14:creationId xmlns:p14="http://schemas.microsoft.com/office/powerpoint/2010/main" val="3443331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kart5.nois.no/trondheim/?layout=trondheim&amp;scale=446&amp;east=568549.9522664&amp;north=7033138.65485388&amp;poiSRS=EPSG:32632&amp;mode=&amp;DisplayFlags=OPBAGLBJPPPFIPPPLLHPPPPPJAAPLPPPDLHIPPAOAIDAMPPPPPPPPPPBAMPPNFPPPPPPDMPPPPPPBOPPPPPPPPPPPPAAAAOPPPPPBAAAAGOPBAAPPPPPBAAACPPPPPPPPPPPPPPPPPPPPPPPNPPPPPPPPPPPPPJPPPPNMDPPPPPPPHAAAAAAEAOPPPPPPPPPPPPPPPPPPPPPPPPPPPPPPPPPPPPPPPPPPPPPPPPPPPPPPPPPPPPPPPPPPPPPPPPPPPPPPPPPPPPPPPPPPPPPPPPPPPPPPPPPPPPPPPPPPPPPPPPPPPPPPPPPPPPPPPPPPPPPPPPPPPPPPPPPPPPPPPPPPPPPPPPPPPPHDAAAAAI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PDDMPDPPPOHPPPPPPPPPPPPPPPPPPPPPPPPPPPPPPPPPPPPPPPPPPPPPPPPPPPPPPPPPPPPPPPPPPPPPPPPPPPPPPPPPPPPPPPPPPPPPPPPPPPPPPPPPPPPPPPPPPPPPPPPPPPPPHPPPPPPPPPPPPPPPPPPPPPPPPPPPPPPPPPPPPPPPPPPPPPPPPPPPPLPPLMLIPPPPPPPLPPPLI&amp;ThemeFlags=AGNFHCPHPABIAABBAAAAAEAAAAAAAAAAAAAAAA"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tiff"/><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jpeg"/><Relationship Id="rId5" Type="http://schemas.openxmlformats.org/officeDocument/2006/relationships/image" Target="../media/image8.tiff"/><Relationship Id="rId10" Type="http://schemas.openxmlformats.org/officeDocument/2006/relationships/image" Target="../media/image16.jpeg"/><Relationship Id="rId4" Type="http://schemas.openxmlformats.org/officeDocument/2006/relationships/image" Target="../media/image11.tiff"/><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Tema 7</a:t>
            </a:r>
            <a:br>
              <a:rPr lang="nb-NO" dirty="0"/>
            </a:br>
            <a:r>
              <a:rPr lang="nb-NO" dirty="0"/>
              <a:t>Tilgang til relevante data for bruk i plan- og byggesaksprosessen</a:t>
            </a:r>
            <a:br>
              <a:rPr lang="nb-NO" dirty="0"/>
            </a:br>
            <a:r>
              <a:rPr lang="nb-NO" sz="2400" dirty="0"/>
              <a:t>– DOK-analyse og «orden i eget hus»</a:t>
            </a:r>
            <a:br>
              <a:rPr lang="nb-NO" sz="2400" dirty="0"/>
            </a:br>
            <a:endParaRPr lang="nb-NO" sz="2400" dirty="0"/>
          </a:p>
        </p:txBody>
      </p:sp>
    </p:spTree>
    <p:extLst>
      <p:ext uri="{BB962C8B-B14F-4D97-AF65-F5344CB8AC3E}">
        <p14:creationId xmlns:p14="http://schemas.microsoft.com/office/powerpoint/2010/main" val="1574660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Kartlegging</a:t>
            </a:r>
          </a:p>
        </p:txBody>
      </p:sp>
      <p:sp>
        <p:nvSpPr>
          <p:cNvPr id="3" name="Plassholder for lysbildenummer 2"/>
          <p:cNvSpPr>
            <a:spLocks noGrp="1"/>
          </p:cNvSpPr>
          <p:nvPr>
            <p:ph type="sldNum" sz="quarter" idx="10"/>
          </p:nvPr>
        </p:nvSpPr>
        <p:spPr/>
        <p:txBody>
          <a:bodyPr/>
          <a:lstStyle/>
          <a:p>
            <a:fld id="{621A719E-994D-4E28-8422-9EFBFEFA7B19}" type="slidenum">
              <a:rPr lang="nb-NO" smtClean="0"/>
              <a:pPr/>
              <a:t>10</a:t>
            </a:fld>
            <a:endParaRPr lang="nb-NO" dirty="0"/>
          </a:p>
        </p:txBody>
      </p:sp>
      <p:sp>
        <p:nvSpPr>
          <p:cNvPr id="4" name="Plassholder for dato 3"/>
          <p:cNvSpPr>
            <a:spLocks noGrp="1"/>
          </p:cNvSpPr>
          <p:nvPr>
            <p:ph type="dt" sz="half" idx="11"/>
          </p:nvPr>
        </p:nvSpPr>
        <p:spPr/>
        <p:txBody>
          <a:bodyPr/>
          <a:lstStyle/>
          <a:p>
            <a:fld id="{E8502969-D4D9-294A-9C4F-AF239C735138}" type="datetime1">
              <a:rPr lang="nb-NO" smtClean="0"/>
              <a:pPr/>
              <a:t>29.11.2017</a:t>
            </a:fld>
            <a:endParaRPr lang="nb-NO" dirty="0"/>
          </a:p>
        </p:txBody>
      </p:sp>
      <p:sp>
        <p:nvSpPr>
          <p:cNvPr id="5" name="Plassholder for bunntekst 4"/>
          <p:cNvSpPr>
            <a:spLocks noGrp="1"/>
          </p:cNvSpPr>
          <p:nvPr>
            <p:ph type="ftr" sz="quarter" idx="12"/>
          </p:nvPr>
        </p:nvSpPr>
        <p:spPr/>
        <p:txBody>
          <a:bodyPr/>
          <a:lstStyle/>
          <a:p>
            <a:endParaRPr lang="nb-NO" dirty="0"/>
          </a:p>
        </p:txBody>
      </p:sp>
      <p:sp>
        <p:nvSpPr>
          <p:cNvPr id="6" name="Plassholder for innhold 5"/>
          <p:cNvSpPr>
            <a:spLocks noGrp="1"/>
          </p:cNvSpPr>
          <p:nvPr>
            <p:ph sz="quarter" idx="13"/>
          </p:nvPr>
        </p:nvSpPr>
        <p:spPr/>
        <p:txBody>
          <a:bodyPr/>
          <a:lstStyle/>
          <a:p>
            <a:r>
              <a:rPr lang="nb-NO" i="1" dirty="0"/>
              <a:t>Kommuner: </a:t>
            </a:r>
            <a:endParaRPr lang="nb-NO" dirty="0"/>
          </a:p>
          <a:p>
            <a:r>
              <a:rPr lang="nb-NO" dirty="0"/>
              <a:t>Bodø</a:t>
            </a:r>
          </a:p>
          <a:p>
            <a:r>
              <a:rPr lang="nb-NO" dirty="0"/>
              <a:t>Trondheim</a:t>
            </a:r>
          </a:p>
          <a:p>
            <a:r>
              <a:rPr lang="nb-NO" dirty="0"/>
              <a:t>Kongsvinger</a:t>
            </a:r>
          </a:p>
          <a:p>
            <a:r>
              <a:rPr lang="nb-NO" dirty="0"/>
              <a:t>Arendal</a:t>
            </a:r>
          </a:p>
          <a:p>
            <a:r>
              <a:rPr lang="nb-NO" dirty="0"/>
              <a:t>Kristiansand</a:t>
            </a:r>
          </a:p>
          <a:p>
            <a:endParaRPr lang="nb-NO" dirty="0"/>
          </a:p>
        </p:txBody>
      </p:sp>
      <p:sp>
        <p:nvSpPr>
          <p:cNvPr id="7" name="Plassholder for innhold 6"/>
          <p:cNvSpPr>
            <a:spLocks noGrp="1"/>
          </p:cNvSpPr>
          <p:nvPr>
            <p:ph sz="quarter" idx="14"/>
          </p:nvPr>
        </p:nvSpPr>
        <p:spPr/>
        <p:txBody>
          <a:bodyPr/>
          <a:lstStyle/>
          <a:p>
            <a:r>
              <a:rPr lang="nb-NO" i="1" dirty="0"/>
              <a:t>Leverandører: </a:t>
            </a:r>
            <a:endParaRPr lang="nb-NO" dirty="0"/>
          </a:p>
          <a:p>
            <a:r>
              <a:rPr lang="nb-NO" dirty="0" err="1"/>
              <a:t>Norkart</a:t>
            </a:r>
            <a:endParaRPr lang="nb-NO" dirty="0"/>
          </a:p>
          <a:p>
            <a:r>
              <a:rPr lang="nb-NO" dirty="0" err="1"/>
              <a:t>Ambita</a:t>
            </a:r>
            <a:r>
              <a:rPr lang="nb-NO" dirty="0"/>
              <a:t>, </a:t>
            </a:r>
          </a:p>
          <a:p>
            <a:r>
              <a:rPr lang="nb-NO" dirty="0" err="1"/>
              <a:t>Geomatikk</a:t>
            </a:r>
            <a:r>
              <a:rPr lang="nb-NO" dirty="0"/>
              <a:t>, </a:t>
            </a:r>
          </a:p>
          <a:p>
            <a:r>
              <a:rPr lang="nb-NO" dirty="0" err="1"/>
              <a:t>Geodata</a:t>
            </a:r>
            <a:r>
              <a:rPr lang="nb-NO" dirty="0"/>
              <a:t> </a:t>
            </a:r>
          </a:p>
          <a:p>
            <a:r>
              <a:rPr lang="nb-NO" dirty="0"/>
              <a:t>Norconsult </a:t>
            </a:r>
          </a:p>
          <a:p>
            <a:endParaRPr lang="nb-NO" dirty="0"/>
          </a:p>
        </p:txBody>
      </p:sp>
    </p:spTree>
    <p:extLst>
      <p:ext uri="{BB962C8B-B14F-4D97-AF65-F5344CB8AC3E}">
        <p14:creationId xmlns:p14="http://schemas.microsoft.com/office/powerpoint/2010/main" val="128239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Innspill i intervjuer</a:t>
            </a:r>
          </a:p>
        </p:txBody>
      </p:sp>
      <p:sp>
        <p:nvSpPr>
          <p:cNvPr id="3" name="Plassholder for lysbildenummer 2"/>
          <p:cNvSpPr>
            <a:spLocks noGrp="1"/>
          </p:cNvSpPr>
          <p:nvPr>
            <p:ph type="sldNum" sz="quarter" idx="10"/>
          </p:nvPr>
        </p:nvSpPr>
        <p:spPr/>
        <p:txBody>
          <a:bodyPr/>
          <a:lstStyle/>
          <a:p>
            <a:fld id="{621A719E-994D-4E28-8422-9EFBFEFA7B19}" type="slidenum">
              <a:rPr lang="nb-NO" smtClean="0"/>
              <a:pPr/>
              <a:t>11</a:t>
            </a:fld>
            <a:endParaRPr lang="nb-NO" dirty="0"/>
          </a:p>
        </p:txBody>
      </p:sp>
      <p:sp>
        <p:nvSpPr>
          <p:cNvPr id="4" name="Plassholder for dato 3"/>
          <p:cNvSpPr>
            <a:spLocks noGrp="1"/>
          </p:cNvSpPr>
          <p:nvPr>
            <p:ph type="dt" sz="half" idx="11"/>
          </p:nvPr>
        </p:nvSpPr>
        <p:spPr/>
        <p:txBody>
          <a:bodyPr/>
          <a:lstStyle/>
          <a:p>
            <a:fld id="{E8502969-D4D9-294A-9C4F-AF239C735138}" type="datetime1">
              <a:rPr lang="nb-NO" smtClean="0"/>
              <a:pPr/>
              <a:t>29.11.2017</a:t>
            </a:fld>
            <a:endParaRPr lang="nb-NO" dirty="0"/>
          </a:p>
        </p:txBody>
      </p:sp>
      <p:sp>
        <p:nvSpPr>
          <p:cNvPr id="5" name="Plassholder for bunntekst 4"/>
          <p:cNvSpPr>
            <a:spLocks noGrp="1"/>
          </p:cNvSpPr>
          <p:nvPr>
            <p:ph type="ftr" sz="quarter" idx="12"/>
          </p:nvPr>
        </p:nvSpPr>
        <p:spPr/>
        <p:txBody>
          <a:bodyPr/>
          <a:lstStyle/>
          <a:p>
            <a:endParaRPr lang="nb-NO" dirty="0"/>
          </a:p>
        </p:txBody>
      </p:sp>
      <p:sp>
        <p:nvSpPr>
          <p:cNvPr id="6" name="Plassholder for innhold 5"/>
          <p:cNvSpPr>
            <a:spLocks noGrp="1"/>
          </p:cNvSpPr>
          <p:nvPr>
            <p:ph sz="quarter" idx="13"/>
          </p:nvPr>
        </p:nvSpPr>
        <p:spPr/>
        <p:txBody>
          <a:bodyPr/>
          <a:lstStyle/>
          <a:p>
            <a:r>
              <a:rPr lang="nb-NO" dirty="0"/>
              <a:t>Matrikkelen</a:t>
            </a:r>
          </a:p>
          <a:p>
            <a:r>
              <a:rPr lang="nb-NO" dirty="0"/>
              <a:t>Organisering/roller</a:t>
            </a:r>
          </a:p>
          <a:p>
            <a:r>
              <a:rPr lang="nb-NO" dirty="0"/>
              <a:t>Historiske arkiv/kilder</a:t>
            </a:r>
          </a:p>
          <a:p>
            <a:r>
              <a:rPr lang="nb-NO" dirty="0"/>
              <a:t>Sikkerhet</a:t>
            </a:r>
          </a:p>
          <a:p>
            <a:r>
              <a:rPr lang="nb-NO" dirty="0"/>
              <a:t>Byggesaksprosessen</a:t>
            </a:r>
          </a:p>
          <a:p>
            <a:r>
              <a:rPr lang="nb-NO" dirty="0"/>
              <a:t>Sektordata/</a:t>
            </a:r>
            <a:r>
              <a:rPr lang="nb-NO" dirty="0" err="1"/>
              <a:t>GeoNorge</a:t>
            </a:r>
            <a:endParaRPr lang="nb-NO" dirty="0"/>
          </a:p>
          <a:p>
            <a:r>
              <a:rPr lang="nb-NO" dirty="0"/>
              <a:t>Datakvalitet</a:t>
            </a:r>
          </a:p>
          <a:p>
            <a:endParaRPr lang="nb-NO" dirty="0"/>
          </a:p>
        </p:txBody>
      </p:sp>
      <p:sp>
        <p:nvSpPr>
          <p:cNvPr id="7" name="Plassholder for innhold 6"/>
          <p:cNvSpPr>
            <a:spLocks noGrp="1"/>
          </p:cNvSpPr>
          <p:nvPr>
            <p:ph sz="quarter" idx="14"/>
          </p:nvPr>
        </p:nvSpPr>
        <p:spPr/>
        <p:txBody>
          <a:bodyPr/>
          <a:lstStyle/>
          <a:p>
            <a:r>
              <a:rPr lang="nb-NO" dirty="0"/>
              <a:t>Planbestemmelser/planverk</a:t>
            </a:r>
          </a:p>
          <a:p>
            <a:r>
              <a:rPr lang="nb-NO" dirty="0" err="1"/>
              <a:t>Bestillerkompetanse</a:t>
            </a:r>
            <a:r>
              <a:rPr lang="nb-NO" dirty="0"/>
              <a:t>/leverandørrelasjoner</a:t>
            </a:r>
          </a:p>
          <a:p>
            <a:r>
              <a:rPr lang="nb-NO" dirty="0"/>
              <a:t>Brukerorientering/service</a:t>
            </a:r>
          </a:p>
          <a:p>
            <a:r>
              <a:rPr lang="nb-NO" dirty="0"/>
              <a:t>Kompetanse</a:t>
            </a:r>
          </a:p>
          <a:p>
            <a:r>
              <a:rPr lang="nb-NO" dirty="0"/>
              <a:t>Ressurser/gevinster</a:t>
            </a:r>
          </a:p>
          <a:p>
            <a:r>
              <a:rPr lang="nb-NO" dirty="0"/>
              <a:t>Markedsutvikling</a:t>
            </a:r>
          </a:p>
          <a:p>
            <a:endParaRPr lang="nb-NO" dirty="0"/>
          </a:p>
        </p:txBody>
      </p:sp>
    </p:spTree>
    <p:extLst>
      <p:ext uri="{BB962C8B-B14F-4D97-AF65-F5344CB8AC3E}">
        <p14:creationId xmlns:p14="http://schemas.microsoft.com/office/powerpoint/2010/main" val="278812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Bildeforklaring formet som en ellipse 14"/>
          <p:cNvSpPr/>
          <p:nvPr/>
        </p:nvSpPr>
        <p:spPr>
          <a:xfrm>
            <a:off x="4617299" y="748520"/>
            <a:ext cx="3555036" cy="1023314"/>
          </a:xfrm>
          <a:prstGeom prst="wedgeEllipseCallou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nb-NO" sz="1600" dirty="0">
                <a:solidFill>
                  <a:schemeClr val="tx1"/>
                </a:solidFill>
              </a:rPr>
              <a:t>Private tjenesteplattformer</a:t>
            </a:r>
          </a:p>
          <a:p>
            <a:pPr algn="ctr"/>
            <a:r>
              <a:rPr lang="nb-NO" sz="1600" dirty="0">
                <a:solidFill>
                  <a:schemeClr val="tx1"/>
                </a:solidFill>
              </a:rPr>
              <a:t>Datavarehus</a:t>
            </a:r>
          </a:p>
        </p:txBody>
      </p:sp>
      <p:sp>
        <p:nvSpPr>
          <p:cNvPr id="2" name="Tittel 1"/>
          <p:cNvSpPr>
            <a:spLocks noGrp="1"/>
          </p:cNvSpPr>
          <p:nvPr>
            <p:ph type="title"/>
          </p:nvPr>
        </p:nvSpPr>
        <p:spPr>
          <a:xfrm>
            <a:off x="223636" y="312850"/>
            <a:ext cx="4393663" cy="940523"/>
          </a:xfrm>
        </p:spPr>
        <p:txBody>
          <a:bodyPr>
            <a:normAutofit fontScale="90000"/>
          </a:bodyPr>
          <a:lstStyle/>
          <a:p>
            <a:pPr algn="l"/>
            <a:r>
              <a:rPr lang="nb-NO" dirty="0"/>
              <a:t>Private tjenesteplattformer…</a:t>
            </a:r>
          </a:p>
        </p:txBody>
      </p:sp>
      <p:pic>
        <p:nvPicPr>
          <p:cNvPr id="4" name="Bilde 3"/>
          <p:cNvPicPr>
            <a:picLocks noChangeAspect="1"/>
          </p:cNvPicPr>
          <p:nvPr/>
        </p:nvPicPr>
        <p:blipFill>
          <a:blip r:embed="rId3"/>
          <a:stretch>
            <a:fillRect/>
          </a:stretch>
        </p:blipFill>
        <p:spPr>
          <a:xfrm>
            <a:off x="625642" y="3109971"/>
            <a:ext cx="10886654" cy="980489"/>
          </a:xfrm>
          <a:prstGeom prst="rect">
            <a:avLst/>
          </a:prstGeom>
        </p:spPr>
      </p:pic>
      <p:sp>
        <p:nvSpPr>
          <p:cNvPr id="10" name="Bildeforklaring formet som en ellipse 9"/>
          <p:cNvSpPr/>
          <p:nvPr/>
        </p:nvSpPr>
        <p:spPr>
          <a:xfrm>
            <a:off x="1777185" y="2269593"/>
            <a:ext cx="2333765" cy="648266"/>
          </a:xfrm>
          <a:prstGeom prst="wedgeEllipseCallout">
            <a:avLst/>
          </a:prstGeom>
          <a:solidFill>
            <a:schemeClr val="accent5">
              <a:lumMod val="40000"/>
              <a:lumOff val="60000"/>
            </a:schemeClr>
          </a:solidFill>
        </p:spPr>
        <p:style>
          <a:lnRef idx="1">
            <a:schemeClr val="accent5"/>
          </a:lnRef>
          <a:fillRef idx="3">
            <a:schemeClr val="accent5"/>
          </a:fillRef>
          <a:effectRef idx="2">
            <a:schemeClr val="accent5"/>
          </a:effectRef>
          <a:fontRef idx="minor">
            <a:schemeClr val="lt1"/>
          </a:fontRef>
        </p:style>
        <p:txBody>
          <a:bodyPr rtlCol="0" anchor="ctr"/>
          <a:lstStyle/>
          <a:p>
            <a:pPr algn="ctr"/>
            <a:r>
              <a:rPr lang="nb-NO" sz="1600" dirty="0" err="1">
                <a:solidFill>
                  <a:schemeClr val="tx1"/>
                </a:solidFill>
              </a:rPr>
              <a:t>ePlanSak</a:t>
            </a:r>
            <a:endParaRPr lang="nb-NO" sz="1600" dirty="0">
              <a:solidFill>
                <a:schemeClr val="tx1"/>
              </a:solidFill>
            </a:endParaRPr>
          </a:p>
        </p:txBody>
      </p:sp>
      <p:sp>
        <p:nvSpPr>
          <p:cNvPr id="11" name="Bildeforklaring formet som en ellipse 10"/>
          <p:cNvSpPr/>
          <p:nvPr/>
        </p:nvSpPr>
        <p:spPr>
          <a:xfrm>
            <a:off x="8541333" y="2269593"/>
            <a:ext cx="1655215" cy="645760"/>
          </a:xfrm>
          <a:prstGeom prst="wedgeEllipse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b-NO" sz="1600" dirty="0" err="1">
                <a:solidFill>
                  <a:schemeClr val="tx1"/>
                </a:solidFill>
              </a:rPr>
              <a:t>eByggeSak</a:t>
            </a:r>
            <a:endParaRPr lang="nb-NO" sz="1600" dirty="0">
              <a:solidFill>
                <a:schemeClr val="tx1"/>
              </a:solidFill>
            </a:endParaRPr>
          </a:p>
        </p:txBody>
      </p:sp>
      <p:sp>
        <p:nvSpPr>
          <p:cNvPr id="13" name="Bildeforklaring formet som en ellipse 12"/>
          <p:cNvSpPr/>
          <p:nvPr/>
        </p:nvSpPr>
        <p:spPr>
          <a:xfrm>
            <a:off x="5962053" y="2088790"/>
            <a:ext cx="2358190" cy="826563"/>
          </a:xfrm>
          <a:prstGeom prst="wedgeEllipseCallou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nb-NO" sz="1600" dirty="0">
                <a:solidFill>
                  <a:schemeClr val="tx1"/>
                </a:solidFill>
              </a:rPr>
              <a:t>Private søknads-løsninger</a:t>
            </a:r>
          </a:p>
        </p:txBody>
      </p:sp>
      <p:sp>
        <p:nvSpPr>
          <p:cNvPr id="3" name="Magnetplate 2"/>
          <p:cNvSpPr/>
          <p:nvPr/>
        </p:nvSpPr>
        <p:spPr>
          <a:xfrm>
            <a:off x="3113846" y="5347186"/>
            <a:ext cx="1562081" cy="1335505"/>
          </a:xfrm>
          <a:prstGeom prst="flowChartMagneticDisk">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dirty="0">
                <a:solidFill>
                  <a:schemeClr val="tx1"/>
                </a:solidFill>
              </a:rPr>
              <a:t>Lokal GIS-løsning (forvaltning)</a:t>
            </a:r>
          </a:p>
        </p:txBody>
      </p:sp>
      <p:sp>
        <p:nvSpPr>
          <p:cNvPr id="5" name="TekstSylinder 4"/>
          <p:cNvSpPr txBox="1"/>
          <p:nvPr/>
        </p:nvSpPr>
        <p:spPr>
          <a:xfrm>
            <a:off x="4554280" y="4811975"/>
            <a:ext cx="1415479" cy="646331"/>
          </a:xfrm>
          <a:prstGeom prst="rect">
            <a:avLst/>
          </a:prstGeom>
          <a:noFill/>
        </p:spPr>
        <p:txBody>
          <a:bodyPr wrap="square" rtlCol="0">
            <a:spAutoFit/>
          </a:bodyPr>
          <a:lstStyle/>
          <a:p>
            <a:pPr algn="ctr"/>
            <a:r>
              <a:rPr lang="nb-NO" dirty="0"/>
              <a:t>Sentral lagring</a:t>
            </a:r>
          </a:p>
        </p:txBody>
      </p:sp>
      <p:sp>
        <p:nvSpPr>
          <p:cNvPr id="16" name="TekstSylinder 15"/>
          <p:cNvSpPr txBox="1"/>
          <p:nvPr/>
        </p:nvSpPr>
        <p:spPr>
          <a:xfrm>
            <a:off x="571745" y="1405659"/>
            <a:ext cx="3245325" cy="707886"/>
          </a:xfrm>
          <a:prstGeom prst="rect">
            <a:avLst/>
          </a:prstGeom>
          <a:noFill/>
        </p:spPr>
        <p:txBody>
          <a:bodyPr wrap="square" rtlCol="0">
            <a:spAutoFit/>
          </a:bodyPr>
          <a:lstStyle/>
          <a:p>
            <a:pPr algn="ctr"/>
            <a:r>
              <a:rPr lang="nb-NO" sz="2000" dirty="0"/>
              <a:t>Nye verktøy og datatjenester tilgjengelige i «skyen»</a:t>
            </a:r>
          </a:p>
        </p:txBody>
      </p:sp>
      <p:sp>
        <p:nvSpPr>
          <p:cNvPr id="17" name="Magnetplate 16"/>
          <p:cNvSpPr/>
          <p:nvPr/>
        </p:nvSpPr>
        <p:spPr>
          <a:xfrm>
            <a:off x="8749941" y="5068502"/>
            <a:ext cx="1102261" cy="858097"/>
          </a:xfrm>
          <a:prstGeom prst="flowChartMagneticDisk">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dirty="0">
                <a:solidFill>
                  <a:schemeClr val="tx1"/>
                </a:solidFill>
              </a:rPr>
              <a:t>Lokale arkiv</a:t>
            </a:r>
            <a:endParaRPr lang="nb-NO" sz="1600" dirty="0"/>
          </a:p>
        </p:txBody>
      </p:sp>
      <p:sp>
        <p:nvSpPr>
          <p:cNvPr id="18" name="Magnetplate 17"/>
          <p:cNvSpPr/>
          <p:nvPr/>
        </p:nvSpPr>
        <p:spPr>
          <a:xfrm>
            <a:off x="6369234" y="4300224"/>
            <a:ext cx="2033951" cy="1023502"/>
          </a:xfrm>
          <a:prstGeom prst="flowChartMagneticDisk">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dirty="0">
                <a:solidFill>
                  <a:schemeClr val="tx1"/>
                </a:solidFill>
              </a:rPr>
              <a:t>Sentrale forvaltningsløsninger</a:t>
            </a:r>
            <a:endParaRPr lang="nb-NO" sz="1600" dirty="0"/>
          </a:p>
        </p:txBody>
      </p:sp>
      <p:cxnSp>
        <p:nvCxnSpPr>
          <p:cNvPr id="19" name="Rett pil 18"/>
          <p:cNvCxnSpPr>
            <a:stCxn id="3" idx="4"/>
            <a:endCxn id="18" idx="2"/>
          </p:cNvCxnSpPr>
          <p:nvPr/>
        </p:nvCxnSpPr>
        <p:spPr>
          <a:xfrm flipV="1">
            <a:off x="4675927" y="4811975"/>
            <a:ext cx="1693307" cy="12029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Rett pil 20"/>
          <p:cNvCxnSpPr>
            <a:stCxn id="3" idx="4"/>
            <a:endCxn id="18" idx="3"/>
          </p:cNvCxnSpPr>
          <p:nvPr/>
        </p:nvCxnSpPr>
        <p:spPr>
          <a:xfrm flipV="1">
            <a:off x="4675927" y="5323726"/>
            <a:ext cx="2710283" cy="69121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3" name="TekstSylinder 22"/>
          <p:cNvSpPr txBox="1"/>
          <p:nvPr/>
        </p:nvSpPr>
        <p:spPr>
          <a:xfrm>
            <a:off x="571745" y="4323250"/>
            <a:ext cx="3392603" cy="707886"/>
          </a:xfrm>
          <a:prstGeom prst="rect">
            <a:avLst/>
          </a:prstGeom>
          <a:noFill/>
        </p:spPr>
        <p:txBody>
          <a:bodyPr wrap="square" rtlCol="0">
            <a:spAutoFit/>
          </a:bodyPr>
          <a:lstStyle/>
          <a:p>
            <a:pPr algn="ctr"/>
            <a:r>
              <a:rPr lang="nb-NO" sz="2000" dirty="0"/>
              <a:t>Egne verktøy for lokale og sentrale forvaltningsløsninger</a:t>
            </a:r>
          </a:p>
        </p:txBody>
      </p:sp>
      <p:sp>
        <p:nvSpPr>
          <p:cNvPr id="24" name="TekstSylinder 23"/>
          <p:cNvSpPr txBox="1"/>
          <p:nvPr/>
        </p:nvSpPr>
        <p:spPr>
          <a:xfrm>
            <a:off x="5366950" y="5569687"/>
            <a:ext cx="1975500" cy="646331"/>
          </a:xfrm>
          <a:prstGeom prst="rect">
            <a:avLst/>
          </a:prstGeom>
          <a:noFill/>
        </p:spPr>
        <p:txBody>
          <a:bodyPr wrap="square" rtlCol="0">
            <a:spAutoFit/>
          </a:bodyPr>
          <a:lstStyle/>
          <a:p>
            <a:pPr algn="ctr"/>
            <a:r>
              <a:rPr lang="nb-NO" dirty="0" err="1"/>
              <a:t>Geo</a:t>
            </a:r>
            <a:r>
              <a:rPr lang="nb-NO" dirty="0"/>
              <a:t>-synkronisering</a:t>
            </a:r>
          </a:p>
        </p:txBody>
      </p:sp>
      <p:sp>
        <p:nvSpPr>
          <p:cNvPr id="29" name="Bildeforklaring formet som en ellipse 28"/>
          <p:cNvSpPr/>
          <p:nvPr/>
        </p:nvSpPr>
        <p:spPr>
          <a:xfrm>
            <a:off x="9341370" y="1435192"/>
            <a:ext cx="2832919" cy="749426"/>
          </a:xfrm>
          <a:prstGeom prst="wedgeEllipseCallout">
            <a:avLst/>
          </a:prstGeom>
          <a:solidFill>
            <a:schemeClr val="accent6">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marL="285750" indent="-285750" algn="ctr">
              <a:buFont typeface="Arial" panose="020B0604020202020204" pitchFamily="34" charset="0"/>
              <a:buChar char="•"/>
            </a:pPr>
            <a:r>
              <a:rPr lang="nb-NO" sz="1600" dirty="0">
                <a:solidFill>
                  <a:schemeClr val="tx1"/>
                </a:solidFill>
              </a:rPr>
              <a:t>GeoNorge.no</a:t>
            </a:r>
          </a:p>
          <a:p>
            <a:pPr marL="285750" indent="-285750" algn="ctr">
              <a:buFont typeface="Arial" panose="020B0604020202020204" pitchFamily="34" charset="0"/>
              <a:buChar char="•"/>
            </a:pPr>
            <a:r>
              <a:rPr lang="nb-NO" sz="1600" dirty="0">
                <a:solidFill>
                  <a:schemeClr val="tx1"/>
                </a:solidFill>
              </a:rPr>
              <a:t>Felles datakatalog</a:t>
            </a:r>
          </a:p>
        </p:txBody>
      </p:sp>
      <p:sp>
        <p:nvSpPr>
          <p:cNvPr id="20" name="Magnetplate 19"/>
          <p:cNvSpPr/>
          <p:nvPr/>
        </p:nvSpPr>
        <p:spPr>
          <a:xfrm>
            <a:off x="9521176" y="5632712"/>
            <a:ext cx="1110161" cy="764451"/>
          </a:xfrm>
          <a:prstGeom prst="flowChartMagneticDisk">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dirty="0">
                <a:solidFill>
                  <a:schemeClr val="tx1"/>
                </a:solidFill>
              </a:rPr>
              <a:t>Lokale arkiv</a:t>
            </a:r>
            <a:endParaRPr lang="nb-NO" sz="1600" dirty="0"/>
          </a:p>
        </p:txBody>
      </p:sp>
      <p:sp>
        <p:nvSpPr>
          <p:cNvPr id="22" name="Magnetplate 21"/>
          <p:cNvSpPr/>
          <p:nvPr/>
        </p:nvSpPr>
        <p:spPr>
          <a:xfrm>
            <a:off x="8531982" y="5838502"/>
            <a:ext cx="1137941" cy="874721"/>
          </a:xfrm>
          <a:prstGeom prst="flowChartMagneticDisk">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600" dirty="0">
                <a:solidFill>
                  <a:schemeClr val="tx1"/>
                </a:solidFill>
              </a:rPr>
              <a:t>Lokale arkiv</a:t>
            </a:r>
            <a:endParaRPr lang="nb-NO" sz="1600" dirty="0"/>
          </a:p>
        </p:txBody>
      </p:sp>
      <p:sp>
        <p:nvSpPr>
          <p:cNvPr id="44" name="Oppoverbøyd pil 43"/>
          <p:cNvSpPr/>
          <p:nvPr/>
        </p:nvSpPr>
        <p:spPr>
          <a:xfrm>
            <a:off x="11418102" y="2237037"/>
            <a:ext cx="387201" cy="2726356"/>
          </a:xfrm>
          <a:prstGeom prst="ben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nb-NO"/>
          </a:p>
        </p:txBody>
      </p:sp>
      <p:sp>
        <p:nvSpPr>
          <p:cNvPr id="25" name="Oppoverbøyd pil 24"/>
          <p:cNvSpPr/>
          <p:nvPr/>
        </p:nvSpPr>
        <p:spPr>
          <a:xfrm rot="16200000">
            <a:off x="9547736" y="-244093"/>
            <a:ext cx="397042" cy="2686144"/>
          </a:xfrm>
          <a:prstGeom prst="bentUp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nb-NO"/>
          </a:p>
        </p:txBody>
      </p:sp>
      <p:cxnSp>
        <p:nvCxnSpPr>
          <p:cNvPr id="7" name="Rett pil 6"/>
          <p:cNvCxnSpPr>
            <a:stCxn id="10" idx="7"/>
            <a:endCxn id="15" idx="3"/>
          </p:cNvCxnSpPr>
          <p:nvPr/>
        </p:nvCxnSpPr>
        <p:spPr>
          <a:xfrm flipV="1">
            <a:off x="3769178" y="1621973"/>
            <a:ext cx="1368744" cy="74255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7" name="Rett pil 26"/>
          <p:cNvCxnSpPr>
            <a:stCxn id="13" idx="0"/>
            <a:endCxn id="15" idx="4"/>
          </p:cNvCxnSpPr>
          <p:nvPr/>
        </p:nvCxnSpPr>
        <p:spPr>
          <a:xfrm flipH="1" flipV="1">
            <a:off x="6394817" y="1771834"/>
            <a:ext cx="746331" cy="31695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8" name="Rett pil 27"/>
          <p:cNvCxnSpPr>
            <a:stCxn id="11" idx="0"/>
            <a:endCxn id="15" idx="5"/>
          </p:cNvCxnSpPr>
          <p:nvPr/>
        </p:nvCxnSpPr>
        <p:spPr>
          <a:xfrm flipH="1" flipV="1">
            <a:off x="7651712" y="1621973"/>
            <a:ext cx="1717229" cy="64762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971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927665" y="354633"/>
            <a:ext cx="11360799" cy="763599"/>
          </a:xfrm>
          <a:prstGeom prst="rect">
            <a:avLst/>
          </a:prstGeom>
        </p:spPr>
        <p:txBody>
          <a:bodyPr vert="horz" lIns="121900" tIns="121900" rIns="121900" bIns="121900" rtlCol="0" anchor="t" anchorCtr="0">
            <a:noAutofit/>
          </a:bodyPr>
          <a:lstStyle/>
          <a:p>
            <a:r>
              <a:rPr lang="nb" dirty="0"/>
              <a:t>Reguleringsplaner</a:t>
            </a:r>
          </a:p>
        </p:txBody>
      </p:sp>
      <p:pic>
        <p:nvPicPr>
          <p:cNvPr id="95" name="Shape 95"/>
          <p:cNvPicPr preferRelativeResize="0"/>
          <p:nvPr/>
        </p:nvPicPr>
        <p:blipFill>
          <a:blip r:embed="rId3">
            <a:alphaModFix/>
          </a:blip>
          <a:stretch>
            <a:fillRect/>
          </a:stretch>
        </p:blipFill>
        <p:spPr>
          <a:xfrm>
            <a:off x="1042417" y="1339506"/>
            <a:ext cx="9937928" cy="4631525"/>
          </a:xfrm>
          <a:prstGeom prst="rect">
            <a:avLst/>
          </a:prstGeom>
          <a:noFill/>
          <a:ln>
            <a:noFill/>
          </a:ln>
        </p:spPr>
      </p:pic>
    </p:spTree>
    <p:extLst>
      <p:ext uri="{BB962C8B-B14F-4D97-AF65-F5344CB8AC3E}">
        <p14:creationId xmlns:p14="http://schemas.microsoft.com/office/powerpoint/2010/main" val="494371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415601" y="383055"/>
            <a:ext cx="11360799" cy="763599"/>
          </a:xfrm>
          <a:prstGeom prst="rect">
            <a:avLst/>
          </a:prstGeom>
        </p:spPr>
        <p:txBody>
          <a:bodyPr vert="horz" lIns="121900" tIns="121900" rIns="121900" bIns="121900" rtlCol="0" anchor="t" anchorCtr="0">
            <a:noAutofit/>
          </a:bodyPr>
          <a:lstStyle/>
          <a:p>
            <a:pPr marL="609585" indent="-304792">
              <a:lnSpc>
                <a:spcPct val="115000"/>
              </a:lnSpc>
            </a:pPr>
            <a:r>
              <a:rPr lang="nb" sz="2400" dirty="0"/>
              <a:t>Standardkart med koter, nabogrenser etc.</a:t>
            </a:r>
          </a:p>
        </p:txBody>
      </p:sp>
      <p:pic>
        <p:nvPicPr>
          <p:cNvPr id="86" name="Shape 86">
            <a:hlinkClick r:id="rId3"/>
          </p:cNvPr>
          <p:cNvPicPr preferRelativeResize="0"/>
          <p:nvPr/>
        </p:nvPicPr>
        <p:blipFill>
          <a:blip r:embed="rId4">
            <a:alphaModFix/>
          </a:blip>
          <a:stretch>
            <a:fillRect/>
          </a:stretch>
        </p:blipFill>
        <p:spPr>
          <a:xfrm>
            <a:off x="1894496" y="1238094"/>
            <a:ext cx="8181267" cy="5296065"/>
          </a:xfrm>
          <a:prstGeom prst="rect">
            <a:avLst/>
          </a:prstGeom>
          <a:noFill/>
          <a:ln>
            <a:noFill/>
          </a:ln>
        </p:spPr>
      </p:pic>
    </p:spTree>
    <p:extLst>
      <p:ext uri="{BB962C8B-B14F-4D97-AF65-F5344CB8AC3E}">
        <p14:creationId xmlns:p14="http://schemas.microsoft.com/office/powerpoint/2010/main" val="4089716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15601" y="211567"/>
            <a:ext cx="11360799" cy="763599"/>
          </a:xfrm>
          <a:prstGeom prst="rect">
            <a:avLst/>
          </a:prstGeom>
        </p:spPr>
        <p:txBody>
          <a:bodyPr vert="horz" lIns="121900" tIns="121900" rIns="121900" bIns="121900" rtlCol="0" anchor="t" anchorCtr="0">
            <a:noAutofit/>
          </a:bodyPr>
          <a:lstStyle/>
          <a:p>
            <a:pPr marL="609585" indent="-304792">
              <a:lnSpc>
                <a:spcPct val="115000"/>
              </a:lnSpc>
            </a:pPr>
            <a:r>
              <a:rPr lang="nb" sz="3200" dirty="0">
                <a:latin typeface="Times New Roman"/>
                <a:ea typeface="Times New Roman"/>
                <a:cs typeface="Times New Roman"/>
                <a:sym typeface="Times New Roman"/>
              </a:rPr>
              <a:t> </a:t>
            </a:r>
            <a:r>
              <a:rPr lang="nb" sz="3200" dirty="0"/>
              <a:t>Aktsomhet kulturminner</a:t>
            </a:r>
          </a:p>
        </p:txBody>
      </p:sp>
      <p:pic>
        <p:nvPicPr>
          <p:cNvPr id="103" name="Shape 103"/>
          <p:cNvPicPr preferRelativeResize="0"/>
          <p:nvPr/>
        </p:nvPicPr>
        <p:blipFill>
          <a:blip r:embed="rId3">
            <a:alphaModFix/>
          </a:blip>
          <a:stretch>
            <a:fillRect/>
          </a:stretch>
        </p:blipFill>
        <p:spPr>
          <a:xfrm>
            <a:off x="587312" y="1146130"/>
            <a:ext cx="10311145" cy="4629133"/>
          </a:xfrm>
          <a:prstGeom prst="rect">
            <a:avLst/>
          </a:prstGeom>
          <a:noFill/>
          <a:ln>
            <a:noFill/>
          </a:ln>
        </p:spPr>
      </p:pic>
    </p:spTree>
    <p:extLst>
      <p:ext uri="{BB962C8B-B14F-4D97-AF65-F5344CB8AC3E}">
        <p14:creationId xmlns:p14="http://schemas.microsoft.com/office/powerpoint/2010/main" val="1595984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15598" y="319047"/>
            <a:ext cx="11360799" cy="763599"/>
          </a:xfrm>
          <a:prstGeom prst="rect">
            <a:avLst/>
          </a:prstGeom>
        </p:spPr>
        <p:txBody>
          <a:bodyPr vert="horz" lIns="121900" tIns="121900" rIns="121900" bIns="121900" rtlCol="0" anchor="t" anchorCtr="0">
            <a:noAutofit/>
          </a:bodyPr>
          <a:lstStyle/>
          <a:p>
            <a:pPr marL="609585" indent="-304792">
              <a:lnSpc>
                <a:spcPct val="115000"/>
              </a:lnSpc>
            </a:pPr>
            <a:r>
              <a:rPr lang="nb" sz="3200" dirty="0"/>
              <a:t>Støysoner</a:t>
            </a:r>
          </a:p>
        </p:txBody>
      </p:sp>
      <p:pic>
        <p:nvPicPr>
          <p:cNvPr id="118" name="Shape 118"/>
          <p:cNvPicPr preferRelativeResize="0"/>
          <p:nvPr/>
        </p:nvPicPr>
        <p:blipFill>
          <a:blip r:embed="rId3">
            <a:alphaModFix/>
          </a:blip>
          <a:stretch>
            <a:fillRect/>
          </a:stretch>
        </p:blipFill>
        <p:spPr>
          <a:xfrm>
            <a:off x="486232" y="1356966"/>
            <a:ext cx="11219533" cy="4655300"/>
          </a:xfrm>
          <a:prstGeom prst="rect">
            <a:avLst/>
          </a:prstGeom>
          <a:noFill/>
          <a:ln>
            <a:noFill/>
          </a:ln>
        </p:spPr>
      </p:pic>
    </p:spTree>
    <p:extLst>
      <p:ext uri="{BB962C8B-B14F-4D97-AF65-F5344CB8AC3E}">
        <p14:creationId xmlns:p14="http://schemas.microsoft.com/office/powerpoint/2010/main" val="3248277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15601" y="593367"/>
            <a:ext cx="11360799" cy="763599"/>
          </a:xfrm>
          <a:prstGeom prst="rect">
            <a:avLst/>
          </a:prstGeom>
        </p:spPr>
        <p:txBody>
          <a:bodyPr vert="horz" lIns="121900" tIns="121900" rIns="121900" bIns="121900" rtlCol="0" anchor="t" anchorCtr="0">
            <a:noAutofit/>
          </a:bodyPr>
          <a:lstStyle/>
          <a:p>
            <a:r>
              <a:rPr lang="nb"/>
              <a:t>Vann og Avløp</a:t>
            </a:r>
          </a:p>
        </p:txBody>
      </p:sp>
      <p:pic>
        <p:nvPicPr>
          <p:cNvPr id="136" name="Shape 136"/>
          <p:cNvPicPr preferRelativeResize="0"/>
          <p:nvPr/>
        </p:nvPicPr>
        <p:blipFill>
          <a:blip r:embed="rId3">
            <a:alphaModFix/>
          </a:blip>
          <a:stretch>
            <a:fillRect/>
          </a:stretch>
        </p:blipFill>
        <p:spPr>
          <a:xfrm>
            <a:off x="3087905" y="680312"/>
            <a:ext cx="6820880" cy="5501033"/>
          </a:xfrm>
          <a:prstGeom prst="rect">
            <a:avLst/>
          </a:prstGeom>
          <a:noFill/>
          <a:ln>
            <a:noFill/>
          </a:ln>
        </p:spPr>
      </p:pic>
    </p:spTree>
    <p:extLst>
      <p:ext uri="{BB962C8B-B14F-4D97-AF65-F5344CB8AC3E}">
        <p14:creationId xmlns:p14="http://schemas.microsoft.com/office/powerpoint/2010/main" val="777078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141281" y="337335"/>
            <a:ext cx="11360799" cy="763599"/>
          </a:xfrm>
          <a:prstGeom prst="rect">
            <a:avLst/>
          </a:prstGeom>
        </p:spPr>
        <p:txBody>
          <a:bodyPr vert="horz" lIns="121900" tIns="121900" rIns="121900" bIns="121900" rtlCol="0" anchor="t" anchorCtr="0">
            <a:noAutofit/>
          </a:bodyPr>
          <a:lstStyle/>
          <a:p>
            <a:pPr marL="609585" indent="-304792">
              <a:lnSpc>
                <a:spcPct val="115000"/>
              </a:lnSpc>
            </a:pPr>
            <a:r>
              <a:rPr lang="nb" sz="3200" dirty="0">
                <a:latin typeface="Times New Roman"/>
                <a:ea typeface="Times New Roman"/>
                <a:cs typeface="Times New Roman"/>
                <a:sym typeface="Times New Roman"/>
              </a:rPr>
              <a:t>  </a:t>
            </a:r>
            <a:r>
              <a:rPr lang="nb" sz="3200" dirty="0"/>
              <a:t>Aktsomhetskart flomfare og havstigning</a:t>
            </a:r>
          </a:p>
        </p:txBody>
      </p:sp>
      <p:pic>
        <p:nvPicPr>
          <p:cNvPr id="142" name="Shape 142"/>
          <p:cNvPicPr preferRelativeResize="0"/>
          <p:nvPr/>
        </p:nvPicPr>
        <p:blipFill>
          <a:blip r:embed="rId3">
            <a:alphaModFix/>
          </a:blip>
          <a:stretch>
            <a:fillRect/>
          </a:stretch>
        </p:blipFill>
        <p:spPr>
          <a:xfrm>
            <a:off x="765300" y="1190216"/>
            <a:ext cx="10433632" cy="4853265"/>
          </a:xfrm>
          <a:prstGeom prst="rect">
            <a:avLst/>
          </a:prstGeom>
          <a:noFill/>
          <a:ln>
            <a:noFill/>
          </a:ln>
        </p:spPr>
      </p:pic>
    </p:spTree>
    <p:extLst>
      <p:ext uri="{BB962C8B-B14F-4D97-AF65-F5344CB8AC3E}">
        <p14:creationId xmlns:p14="http://schemas.microsoft.com/office/powerpoint/2010/main" val="403323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82296" y="-10137"/>
            <a:ext cx="6720839" cy="763599"/>
          </a:xfrm>
          <a:prstGeom prst="rect">
            <a:avLst/>
          </a:prstGeom>
        </p:spPr>
        <p:txBody>
          <a:bodyPr vert="horz" lIns="121900" tIns="121900" rIns="121900" bIns="121900" rtlCol="0" anchor="t" anchorCtr="0">
            <a:noAutofit/>
          </a:bodyPr>
          <a:lstStyle/>
          <a:p>
            <a:pPr marL="609585" indent="-304792">
              <a:lnSpc>
                <a:spcPct val="115000"/>
              </a:lnSpc>
            </a:pPr>
            <a:r>
              <a:rPr lang="nb" sz="3200" dirty="0"/>
              <a:t>Aktomhets-kart forurenset grunn</a:t>
            </a:r>
          </a:p>
        </p:txBody>
      </p:sp>
      <p:pic>
        <p:nvPicPr>
          <p:cNvPr id="156" name="Shape 156"/>
          <p:cNvPicPr preferRelativeResize="0"/>
          <p:nvPr/>
        </p:nvPicPr>
        <p:blipFill>
          <a:blip r:embed="rId3">
            <a:alphaModFix/>
          </a:blip>
          <a:stretch>
            <a:fillRect/>
          </a:stretch>
        </p:blipFill>
        <p:spPr>
          <a:xfrm>
            <a:off x="1310432" y="896112"/>
            <a:ext cx="9058864" cy="5288986"/>
          </a:xfrm>
          <a:prstGeom prst="rect">
            <a:avLst/>
          </a:prstGeom>
          <a:noFill/>
          <a:ln>
            <a:noFill/>
          </a:ln>
        </p:spPr>
      </p:pic>
    </p:spTree>
    <p:extLst>
      <p:ext uri="{BB962C8B-B14F-4D97-AF65-F5344CB8AC3E}">
        <p14:creationId xmlns:p14="http://schemas.microsoft.com/office/powerpoint/2010/main" val="82830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2" name="Group 872"/>
          <p:cNvGrpSpPr/>
          <p:nvPr/>
        </p:nvGrpSpPr>
        <p:grpSpPr>
          <a:xfrm>
            <a:off x="1781747" y="1021019"/>
            <a:ext cx="8599212" cy="1381693"/>
            <a:chOff x="0" y="-15311"/>
            <a:chExt cx="9315811" cy="1496832"/>
          </a:xfrm>
        </p:grpSpPr>
        <p:grpSp>
          <p:nvGrpSpPr>
            <p:cNvPr id="859" name="Group 859"/>
            <p:cNvGrpSpPr/>
            <p:nvPr/>
          </p:nvGrpSpPr>
          <p:grpSpPr>
            <a:xfrm>
              <a:off x="0" y="195378"/>
              <a:ext cx="2218050" cy="1100449"/>
              <a:chOff x="0" y="0"/>
              <a:chExt cx="2218049" cy="1100448"/>
            </a:xfrm>
          </p:grpSpPr>
          <p:sp>
            <p:nvSpPr>
              <p:cNvPr id="857" name="Shape 857"/>
              <p:cNvSpPr/>
              <p:nvPr/>
            </p:nvSpPr>
            <p:spPr>
              <a:xfrm>
                <a:off x="0" y="72821"/>
                <a:ext cx="2218050" cy="954807"/>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58" name="Shape 858"/>
              <p:cNvSpPr/>
              <p:nvPr/>
            </p:nvSpPr>
            <p:spPr>
              <a:xfrm>
                <a:off x="0" y="0"/>
                <a:ext cx="2218050" cy="110044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a:solidFill>
                      <a:srgbClr val="000000"/>
                    </a:solidFill>
                  </a:rPr>
                  <a:t>Arbeidsflaten til saksbehandler</a:t>
                </a:r>
              </a:p>
            </p:txBody>
          </p:sp>
        </p:grpSp>
        <p:grpSp>
          <p:nvGrpSpPr>
            <p:cNvPr id="862" name="Group 862"/>
            <p:cNvGrpSpPr/>
            <p:nvPr/>
          </p:nvGrpSpPr>
          <p:grpSpPr>
            <a:xfrm>
              <a:off x="1774439" y="-15311"/>
              <a:ext cx="2218052" cy="1496832"/>
              <a:chOff x="0" y="-15311"/>
              <a:chExt cx="2218050" cy="1496831"/>
            </a:xfrm>
          </p:grpSpPr>
          <p:sp>
            <p:nvSpPr>
              <p:cNvPr id="860" name="Shape 860"/>
              <p:cNvSpPr/>
              <p:nvPr/>
            </p:nvSpPr>
            <p:spPr>
              <a:xfrm>
                <a:off x="0" y="25570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61" name="Shape 861"/>
              <p:cNvSpPr/>
              <p:nvPr/>
            </p:nvSpPr>
            <p:spPr>
              <a:xfrm>
                <a:off x="0" y="-15311"/>
                <a:ext cx="2218050" cy="149683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a:solidFill>
                      <a:srgbClr val="000000"/>
                    </a:solidFill>
                  </a:rPr>
                  <a:t>Standardiserte saksbehandlings-prosesser og milepæler</a:t>
                </a:r>
              </a:p>
            </p:txBody>
          </p:sp>
        </p:grpSp>
        <p:grpSp>
          <p:nvGrpSpPr>
            <p:cNvPr id="865" name="Group 865"/>
            <p:cNvGrpSpPr/>
            <p:nvPr/>
          </p:nvGrpSpPr>
          <p:grpSpPr>
            <a:xfrm>
              <a:off x="3548880" y="81585"/>
              <a:ext cx="2218052" cy="1303040"/>
              <a:chOff x="0" y="-9854"/>
              <a:chExt cx="2218050" cy="1303038"/>
            </a:xfrm>
          </p:grpSpPr>
          <p:sp>
            <p:nvSpPr>
              <p:cNvPr id="863" name="Shape 863"/>
              <p:cNvSpPr/>
              <p:nvPr/>
            </p:nvSpPr>
            <p:spPr>
              <a:xfrm>
                <a:off x="0" y="16426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64" name="Shape 864"/>
              <p:cNvSpPr/>
              <p:nvPr/>
            </p:nvSpPr>
            <p:spPr>
              <a:xfrm>
                <a:off x="0" y="-9854"/>
                <a:ext cx="2218050" cy="130303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dirty="0" err="1">
                    <a:solidFill>
                      <a:srgbClr val="000000"/>
                    </a:solidFill>
                  </a:rPr>
                  <a:t>Løsriving</a:t>
                </a:r>
                <a:r>
                  <a:rPr sz="1292" dirty="0">
                    <a:solidFill>
                      <a:srgbClr val="000000"/>
                    </a:solidFill>
                  </a:rPr>
                  <a:t> </a:t>
                </a:r>
                <a:r>
                  <a:rPr sz="1292" dirty="0" err="1">
                    <a:solidFill>
                      <a:srgbClr val="000000"/>
                    </a:solidFill>
                  </a:rPr>
                  <a:t>av</a:t>
                </a:r>
                <a:r>
                  <a:rPr sz="1292" dirty="0">
                    <a:solidFill>
                      <a:srgbClr val="000000"/>
                    </a:solidFill>
                  </a:rPr>
                  <a:t> </a:t>
                </a:r>
                <a:r>
                  <a:rPr sz="1292" dirty="0" err="1">
                    <a:solidFill>
                      <a:srgbClr val="000000"/>
                    </a:solidFill>
                  </a:rPr>
                  <a:t>saksbehandling</a:t>
                </a:r>
                <a:r>
                  <a:rPr sz="1292" dirty="0">
                    <a:solidFill>
                      <a:srgbClr val="000000"/>
                    </a:solidFill>
                  </a:rPr>
                  <a:t>  </a:t>
                </a:r>
                <a:r>
                  <a:rPr lang="nb-NO" sz="1292" dirty="0">
                    <a:solidFill>
                      <a:srgbClr val="000000"/>
                    </a:solidFill>
                  </a:rPr>
                  <a:t>            </a:t>
                </a:r>
                <a:r>
                  <a:rPr sz="1292" dirty="0" err="1">
                    <a:solidFill>
                      <a:srgbClr val="000000"/>
                    </a:solidFill>
                  </a:rPr>
                  <a:t>fra</a:t>
                </a:r>
                <a:r>
                  <a:rPr sz="1292" dirty="0">
                    <a:solidFill>
                      <a:srgbClr val="000000"/>
                    </a:solidFill>
                  </a:rPr>
                  <a:t> </a:t>
                </a:r>
                <a:r>
                  <a:rPr sz="1292" dirty="0" err="1">
                    <a:solidFill>
                      <a:srgbClr val="000000"/>
                    </a:solidFill>
                  </a:rPr>
                  <a:t>arkiv</a:t>
                </a:r>
                <a:endParaRPr sz="1292" dirty="0">
                  <a:solidFill>
                    <a:srgbClr val="000000"/>
                  </a:solidFill>
                </a:endParaRPr>
              </a:p>
            </p:txBody>
          </p:sp>
        </p:grpSp>
        <p:grpSp>
          <p:nvGrpSpPr>
            <p:cNvPr id="868" name="Group 868"/>
            <p:cNvGrpSpPr/>
            <p:nvPr/>
          </p:nvGrpSpPr>
          <p:grpSpPr>
            <a:xfrm>
              <a:off x="5323320" y="94123"/>
              <a:ext cx="2218052" cy="1302960"/>
              <a:chOff x="0" y="-9815"/>
              <a:chExt cx="2218050" cy="1302959"/>
            </a:xfrm>
          </p:grpSpPr>
          <p:sp>
            <p:nvSpPr>
              <p:cNvPr id="866" name="Shape 866"/>
              <p:cNvSpPr/>
              <p:nvPr/>
            </p:nvSpPr>
            <p:spPr>
              <a:xfrm>
                <a:off x="0" y="16426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FC000">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b="1"/>
                </a:pPr>
                <a:endParaRPr sz="1662" b="1">
                  <a:solidFill>
                    <a:prstClr val="black"/>
                  </a:solidFill>
                </a:endParaRPr>
              </a:p>
            </p:txBody>
          </p:sp>
          <p:sp>
            <p:nvSpPr>
              <p:cNvPr id="867" name="Shape 867"/>
              <p:cNvSpPr/>
              <p:nvPr/>
            </p:nvSpPr>
            <p:spPr>
              <a:xfrm>
                <a:off x="0" y="-9815"/>
                <a:ext cx="2218050" cy="13029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9708" tIns="329708" rIns="329708" bIns="329708" numCol="1" anchor="ctr">
                <a:spAutoFit/>
              </a:bodyPr>
              <a:lstStyle>
                <a:lvl1pPr defTabSz="622300">
                  <a:lnSpc>
                    <a:spcPct val="90000"/>
                  </a:lnSpc>
                  <a:spcBef>
                    <a:spcPts val="500"/>
                  </a:spcBef>
                  <a:defRPr b="1"/>
                </a:lvl1pPr>
              </a:lstStyle>
              <a:p>
                <a:pPr>
                  <a:defRPr sz="1800" b="0"/>
                </a:pPr>
                <a:r>
                  <a:rPr sz="1292" b="0">
                    <a:solidFill>
                      <a:prstClr val="black"/>
                    </a:solidFill>
                  </a:rPr>
                  <a:t>Innhenting og gjenbruk av informasjon</a:t>
                </a:r>
              </a:p>
            </p:txBody>
          </p:sp>
        </p:grpSp>
        <p:grpSp>
          <p:nvGrpSpPr>
            <p:cNvPr id="871" name="Group 871"/>
            <p:cNvGrpSpPr/>
            <p:nvPr/>
          </p:nvGrpSpPr>
          <p:grpSpPr>
            <a:xfrm>
              <a:off x="7097760" y="94123"/>
              <a:ext cx="2218051" cy="1302960"/>
              <a:chOff x="0" y="-9815"/>
              <a:chExt cx="2218050" cy="1302959"/>
            </a:xfrm>
          </p:grpSpPr>
          <p:sp>
            <p:nvSpPr>
              <p:cNvPr id="869" name="Shape 869"/>
              <p:cNvSpPr/>
              <p:nvPr/>
            </p:nvSpPr>
            <p:spPr>
              <a:xfrm>
                <a:off x="0" y="164260"/>
                <a:ext cx="2218050" cy="95480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F2F2F2">
                  <a:alpha val="50000"/>
                </a:srgbClr>
              </a:solidFill>
              <a:ln w="38100" cap="flat">
                <a:solidFill>
                  <a:srgbClr val="FFFFFF"/>
                </a:solidFill>
                <a:prstDash val="solid"/>
                <a:bevel/>
              </a:ln>
              <a:effectLst/>
            </p:spPr>
            <p:txBody>
              <a:bodyPr wrap="square" lIns="0" tIns="0" rIns="0" bIns="0" numCol="1" anchor="ctr">
                <a:noAutofit/>
              </a:bodyPr>
              <a:lstStyle/>
              <a:p>
                <a:pPr defTabSz="574445">
                  <a:lnSpc>
                    <a:spcPct val="90000"/>
                  </a:lnSpc>
                  <a:spcBef>
                    <a:spcPts val="462"/>
                  </a:spcBef>
                  <a:defRPr>
                    <a:solidFill>
                      <a:srgbClr val="BFBFBF"/>
                    </a:solidFill>
                  </a:defRPr>
                </a:pPr>
                <a:endParaRPr sz="1662">
                  <a:solidFill>
                    <a:srgbClr val="BFBFBF"/>
                  </a:solidFill>
                </a:endParaRPr>
              </a:p>
            </p:txBody>
          </p:sp>
          <p:sp>
            <p:nvSpPr>
              <p:cNvPr id="870" name="Shape 870"/>
              <p:cNvSpPr/>
              <p:nvPr/>
            </p:nvSpPr>
            <p:spPr>
              <a:xfrm>
                <a:off x="0" y="-9815"/>
                <a:ext cx="2218050" cy="1302959"/>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9708" tIns="329708" rIns="329708" bIns="329708" numCol="1" anchor="ctr">
                <a:spAutoFit/>
              </a:bodyPr>
              <a:lstStyle>
                <a:lvl1pPr defTabSz="622300">
                  <a:lnSpc>
                    <a:spcPct val="90000"/>
                  </a:lnSpc>
                  <a:spcBef>
                    <a:spcPts val="500"/>
                  </a:spcBef>
                  <a:defRPr>
                    <a:solidFill>
                      <a:srgbClr val="BFBFBF"/>
                    </a:solidFill>
                  </a:defRPr>
                </a:lvl1pPr>
              </a:lstStyle>
              <a:p>
                <a:pPr>
                  <a:defRPr sz="1800">
                    <a:solidFill>
                      <a:srgbClr val="000000"/>
                    </a:solidFill>
                  </a:defRPr>
                </a:pPr>
                <a:r>
                  <a:rPr sz="1292" dirty="0" err="1">
                    <a:solidFill>
                      <a:srgbClr val="000000"/>
                    </a:solidFill>
                  </a:rPr>
                  <a:t>Rapportering</a:t>
                </a:r>
                <a:r>
                  <a:rPr sz="1292" dirty="0">
                    <a:solidFill>
                      <a:srgbClr val="000000"/>
                    </a:solidFill>
                  </a:rPr>
                  <a:t> </a:t>
                </a:r>
                <a:r>
                  <a:rPr sz="1292" dirty="0" err="1">
                    <a:solidFill>
                      <a:srgbClr val="000000"/>
                    </a:solidFill>
                  </a:rPr>
                  <a:t>og</a:t>
                </a:r>
                <a:r>
                  <a:rPr sz="1292" dirty="0">
                    <a:solidFill>
                      <a:srgbClr val="000000"/>
                    </a:solidFill>
                  </a:rPr>
                  <a:t> </a:t>
                </a:r>
                <a:r>
                  <a:rPr sz="1292" dirty="0" err="1">
                    <a:solidFill>
                      <a:srgbClr val="000000"/>
                    </a:solidFill>
                  </a:rPr>
                  <a:t>styrings</a:t>
                </a:r>
                <a:r>
                  <a:rPr sz="1292" dirty="0">
                    <a:solidFill>
                      <a:srgbClr val="000000"/>
                    </a:solidFill>
                  </a:rPr>
                  <a:t>-</a:t>
                </a:r>
                <a:r>
                  <a:rPr lang="nb-NO" sz="1292" dirty="0">
                    <a:solidFill>
                      <a:srgbClr val="000000"/>
                    </a:solidFill>
                  </a:rPr>
                  <a:t> </a:t>
                </a:r>
                <a:r>
                  <a:rPr sz="1292" dirty="0" err="1">
                    <a:solidFill>
                      <a:srgbClr val="000000"/>
                    </a:solidFill>
                  </a:rPr>
                  <a:t>informasjon</a:t>
                </a:r>
                <a:endParaRPr sz="1292" dirty="0">
                  <a:solidFill>
                    <a:srgbClr val="000000"/>
                  </a:solidFill>
                </a:endParaRPr>
              </a:p>
            </p:txBody>
          </p:sp>
        </p:grpSp>
      </p:grpSp>
      <p:sp>
        <p:nvSpPr>
          <p:cNvPr id="873" name="Shape 873"/>
          <p:cNvSpPr/>
          <p:nvPr/>
        </p:nvSpPr>
        <p:spPr>
          <a:xfrm flipH="1">
            <a:off x="1524001" y="1999923"/>
            <a:ext cx="5428474" cy="286621"/>
          </a:xfrm>
          <a:prstGeom prst="line">
            <a:avLst/>
          </a:prstGeom>
          <a:ln w="25400">
            <a:solidFill>
              <a:srgbClr val="E09800"/>
            </a:solidFill>
          </a:ln>
        </p:spPr>
        <p:txBody>
          <a:bodyPr lIns="0" tIns="0" rIns="0" bIns="0"/>
          <a:lstStyle/>
          <a:p>
            <a:pPr defTabSz="422041">
              <a:defRPr sz="1200">
                <a:latin typeface="+mn-lt"/>
                <a:ea typeface="+mn-ea"/>
                <a:cs typeface="+mn-cs"/>
                <a:sym typeface="Helvetica"/>
              </a:defRPr>
            </a:pPr>
            <a:endParaRPr sz="1108">
              <a:solidFill>
                <a:prstClr val="black"/>
              </a:solidFill>
              <a:sym typeface="Helvetica"/>
            </a:endParaRPr>
          </a:p>
        </p:txBody>
      </p:sp>
      <p:sp>
        <p:nvSpPr>
          <p:cNvPr id="874" name="Shape 874"/>
          <p:cNvSpPr/>
          <p:nvPr/>
        </p:nvSpPr>
        <p:spPr>
          <a:xfrm>
            <a:off x="8333527" y="1999923"/>
            <a:ext cx="2264137" cy="326505"/>
          </a:xfrm>
          <a:prstGeom prst="line">
            <a:avLst/>
          </a:prstGeom>
          <a:ln w="25400">
            <a:solidFill>
              <a:srgbClr val="E09800"/>
            </a:solidFill>
          </a:ln>
        </p:spPr>
        <p:txBody>
          <a:bodyPr lIns="0" tIns="0" rIns="0" bIns="0"/>
          <a:lstStyle/>
          <a:p>
            <a:pPr defTabSz="422041">
              <a:defRPr sz="1200">
                <a:latin typeface="+mn-lt"/>
                <a:ea typeface="+mn-ea"/>
                <a:cs typeface="+mn-cs"/>
                <a:sym typeface="Helvetica"/>
              </a:defRPr>
            </a:pPr>
            <a:endParaRPr sz="1108">
              <a:solidFill>
                <a:prstClr val="black"/>
              </a:solidFill>
              <a:sym typeface="Helvetica"/>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124" y="2250672"/>
            <a:ext cx="5020813" cy="43689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3" name="Tittel 1"/>
          <p:cNvSpPr txBox="1">
            <a:spLocks/>
          </p:cNvSpPr>
          <p:nvPr/>
        </p:nvSpPr>
        <p:spPr>
          <a:xfrm>
            <a:off x="621792" y="2662021"/>
            <a:ext cx="5358384" cy="2916936"/>
          </a:xfrm>
          <a:prstGeom prst="rect">
            <a:avLst/>
          </a:prstGeom>
        </p:spPr>
        <p:txBody>
          <a:bodyPr>
            <a:normAutofit/>
          </a:bodyPr>
          <a:lstStyle>
            <a:lvl1pPr algn="l" defTabSz="457200" rtl="0" eaLnBrk="1" latinLnBrk="0" hangingPunct="1">
              <a:spcBef>
                <a:spcPct val="0"/>
              </a:spcBef>
              <a:buNone/>
              <a:defRPr sz="2800" kern="1200">
                <a:solidFill>
                  <a:schemeClr val="tx2"/>
                </a:solidFill>
                <a:latin typeface="Calibri"/>
                <a:ea typeface="+mj-ea"/>
                <a:cs typeface="Calibri"/>
              </a:defRPr>
            </a:lvl1pPr>
          </a:lstStyle>
          <a:p>
            <a:r>
              <a:rPr lang="nb-NO" sz="2954" b="1" dirty="0">
                <a:solidFill>
                  <a:srgbClr val="001A58"/>
                </a:solidFill>
              </a:rPr>
              <a:t>Kjempeutfordring!</a:t>
            </a:r>
          </a:p>
          <a:p>
            <a:endParaRPr lang="nb-NO" sz="2954" dirty="0">
              <a:solidFill>
                <a:srgbClr val="001A58"/>
              </a:solidFill>
            </a:endParaRPr>
          </a:p>
          <a:p>
            <a:r>
              <a:rPr lang="nb-NO" sz="2954" dirty="0">
                <a:solidFill>
                  <a:srgbClr val="001A58"/>
                </a:solidFill>
              </a:rPr>
              <a:t>Tilgang til relevante data som tjenester i plan- og byggesaksprosessen...</a:t>
            </a:r>
          </a:p>
        </p:txBody>
      </p:sp>
    </p:spTree>
    <p:extLst>
      <p:ext uri="{BB962C8B-B14F-4D97-AF65-F5344CB8AC3E}">
        <p14:creationId xmlns:p14="http://schemas.microsoft.com/office/powerpoint/2010/main" val="306594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883920" y="356616"/>
            <a:ext cx="9817715" cy="6374130"/>
          </a:xfrm>
          <a:prstGeom prst="rect">
            <a:avLst/>
          </a:prstGeom>
        </p:spPr>
      </p:pic>
    </p:spTree>
    <p:extLst>
      <p:ext uri="{BB962C8B-B14F-4D97-AF65-F5344CB8AC3E}">
        <p14:creationId xmlns:p14="http://schemas.microsoft.com/office/powerpoint/2010/main" val="302204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pic>
        <p:nvPicPr>
          <p:cNvPr id="2" name="Bilde 1"/>
          <p:cNvPicPr>
            <a:picLocks noChangeAspect="1"/>
          </p:cNvPicPr>
          <p:nvPr/>
        </p:nvPicPr>
        <p:blipFill>
          <a:blip r:embed="rId3"/>
          <a:stretch>
            <a:fillRect/>
          </a:stretch>
        </p:blipFill>
        <p:spPr>
          <a:xfrm>
            <a:off x="8921603" y="571324"/>
            <a:ext cx="3105252" cy="1806116"/>
          </a:xfrm>
          <a:prstGeom prst="rect">
            <a:avLst/>
          </a:prstGeom>
        </p:spPr>
      </p:pic>
      <p:sp>
        <p:nvSpPr>
          <p:cNvPr id="60" name="Shape 60"/>
          <p:cNvSpPr txBox="1">
            <a:spLocks noGrp="1"/>
          </p:cNvSpPr>
          <p:nvPr>
            <p:ph type="title"/>
          </p:nvPr>
        </p:nvSpPr>
        <p:spPr>
          <a:xfrm>
            <a:off x="538367" y="224569"/>
            <a:ext cx="9638679" cy="763599"/>
          </a:xfrm>
          <a:prstGeom prst="rect">
            <a:avLst/>
          </a:prstGeom>
        </p:spPr>
        <p:txBody>
          <a:bodyPr vert="horz" lIns="121900" tIns="121900" rIns="121900" bIns="121900" rtlCol="0" anchor="t" anchorCtr="0">
            <a:noAutofit/>
          </a:bodyPr>
          <a:lstStyle/>
          <a:p>
            <a:r>
              <a:rPr lang="nb" dirty="0"/>
              <a:t>Eksempler på relevante data som tjenester i en plan- og byggesaksprosess...</a:t>
            </a:r>
          </a:p>
        </p:txBody>
      </p:sp>
      <p:sp>
        <p:nvSpPr>
          <p:cNvPr id="61" name="Shape 61"/>
          <p:cNvSpPr txBox="1">
            <a:spLocks noGrp="1"/>
          </p:cNvSpPr>
          <p:nvPr>
            <p:ph type="body" idx="1"/>
          </p:nvPr>
        </p:nvSpPr>
        <p:spPr>
          <a:xfrm>
            <a:off x="415600" y="1143441"/>
            <a:ext cx="5940000" cy="4555200"/>
          </a:xfrm>
          <a:prstGeom prst="rect">
            <a:avLst/>
          </a:prstGeom>
        </p:spPr>
        <p:txBody>
          <a:bodyPr vert="horz" lIns="121900" tIns="121900" rIns="121900" bIns="121900" rtlCol="0" anchor="t" anchorCtr="0">
            <a:noAutofit/>
          </a:bodyPr>
          <a:lstStyle/>
          <a:p>
            <a:pPr>
              <a:buNone/>
            </a:pPr>
            <a:r>
              <a:rPr lang="nb" sz="1467" b="1" dirty="0">
                <a:solidFill>
                  <a:srgbClr val="FFFFFF"/>
                </a:solidFill>
              </a:rPr>
              <a:t>Kartlag som aktivt brukes i byggesaksbehandlingen:</a:t>
            </a:r>
          </a:p>
          <a:p>
            <a:pPr marL="609585" indent="-304792">
              <a:lnSpc>
                <a:spcPct val="115000"/>
              </a:lnSpc>
              <a:buFont typeface="Arial" panose="020B0604020202020204" pitchFamily="34" charset="0"/>
              <a:buChar char="•"/>
            </a:pPr>
            <a:r>
              <a:rPr lang="nb" sz="1800" dirty="0">
                <a:solidFill>
                  <a:schemeClr val="dk1"/>
                </a:solidFill>
              </a:rPr>
              <a:t>Arkivdata (historiske plan- og byggesaksarkiv)</a:t>
            </a:r>
          </a:p>
          <a:p>
            <a:pPr marL="609585" indent="-304792">
              <a:lnSpc>
                <a:spcPct val="115000"/>
              </a:lnSpc>
              <a:buFont typeface="Arial" panose="020B0604020202020204" pitchFamily="34" charset="0"/>
              <a:buChar char="•"/>
            </a:pPr>
            <a:r>
              <a:rPr lang="nb" sz="1800" dirty="0">
                <a:solidFill>
                  <a:schemeClr val="dk1"/>
                </a:solidFill>
              </a:rPr>
              <a:t>Standardkart med koter, nabogrenser etc.</a:t>
            </a:r>
          </a:p>
          <a:p>
            <a:pPr marL="609585" indent="-304792">
              <a:lnSpc>
                <a:spcPct val="115000"/>
              </a:lnSpc>
              <a:buFont typeface="Arial" panose="020B0604020202020204" pitchFamily="34" charset="0"/>
              <a:buChar char="•"/>
            </a:pPr>
            <a:r>
              <a:rPr lang="nb" sz="1800" dirty="0">
                <a:solidFill>
                  <a:schemeClr val="dk1"/>
                </a:solidFill>
              </a:rPr>
              <a:t>Reguleringsplaner (kart og bestemmelser)</a:t>
            </a:r>
          </a:p>
          <a:p>
            <a:pPr marL="609585" indent="-304792">
              <a:lnSpc>
                <a:spcPct val="115000"/>
              </a:lnSpc>
              <a:buFont typeface="Arial" panose="020B0604020202020204" pitchFamily="34" charset="0"/>
              <a:buChar char="•"/>
            </a:pPr>
            <a:r>
              <a:rPr lang="nb" sz="1800" dirty="0">
                <a:solidFill>
                  <a:schemeClr val="dk1"/>
                </a:solidFill>
              </a:rPr>
              <a:t>KPA (Kommuneplanens arealdel)</a:t>
            </a:r>
          </a:p>
          <a:p>
            <a:pPr marL="609585" indent="-304792">
              <a:lnSpc>
                <a:spcPct val="115000"/>
              </a:lnSpc>
              <a:buFont typeface="Arial" panose="020B0604020202020204" pitchFamily="34" charset="0"/>
              <a:buChar char="•"/>
            </a:pPr>
            <a:r>
              <a:rPr lang="nb" sz="1800" dirty="0">
                <a:solidFill>
                  <a:schemeClr val="dk1"/>
                </a:solidFill>
              </a:rPr>
              <a:t>Kommunedelplan</a:t>
            </a:r>
          </a:p>
          <a:p>
            <a:pPr marL="609585" indent="-304792">
              <a:lnSpc>
                <a:spcPct val="115000"/>
              </a:lnSpc>
              <a:buFont typeface="Arial" panose="020B0604020202020204" pitchFamily="34" charset="0"/>
              <a:buChar char="•"/>
            </a:pPr>
            <a:r>
              <a:rPr lang="nb" sz="1800" dirty="0">
                <a:solidFill>
                  <a:schemeClr val="dk1"/>
                </a:solidFill>
              </a:rPr>
              <a:t>Aktsomhet kulturminner</a:t>
            </a:r>
          </a:p>
          <a:p>
            <a:pPr marL="609585" indent="-304792">
              <a:lnSpc>
                <a:spcPct val="115000"/>
              </a:lnSpc>
              <a:buFont typeface="Arial" panose="020B0604020202020204" pitchFamily="34" charset="0"/>
              <a:buChar char="•"/>
            </a:pPr>
            <a:r>
              <a:rPr lang="nb" sz="1800" dirty="0">
                <a:solidFill>
                  <a:schemeClr val="dk1"/>
                </a:solidFill>
              </a:rPr>
              <a:t>Grunnforhold</a:t>
            </a:r>
          </a:p>
          <a:p>
            <a:pPr marL="609585" indent="-304792">
              <a:lnSpc>
                <a:spcPct val="115000"/>
              </a:lnSpc>
              <a:buFont typeface="Arial" panose="020B0604020202020204" pitchFamily="34" charset="0"/>
              <a:buChar char="•"/>
            </a:pPr>
            <a:r>
              <a:rPr lang="nb" sz="1800" dirty="0">
                <a:solidFill>
                  <a:schemeClr val="dk1"/>
                </a:solidFill>
              </a:rPr>
              <a:t>Støysoner</a:t>
            </a:r>
          </a:p>
          <a:p>
            <a:pPr marL="609585" indent="-304792">
              <a:lnSpc>
                <a:spcPct val="115000"/>
              </a:lnSpc>
              <a:buFont typeface="Arial" panose="020B0604020202020204" pitchFamily="34" charset="0"/>
              <a:buChar char="•"/>
            </a:pPr>
            <a:r>
              <a:rPr lang="nb" sz="1800" dirty="0">
                <a:solidFill>
                  <a:schemeClr val="dk1"/>
                </a:solidFill>
              </a:rPr>
              <a:t>Vegtyper</a:t>
            </a:r>
          </a:p>
          <a:p>
            <a:pPr marL="609585" indent="-304792">
              <a:lnSpc>
                <a:spcPct val="115000"/>
              </a:lnSpc>
              <a:buFont typeface="Arial" panose="020B0604020202020204" pitchFamily="34" charset="0"/>
              <a:buChar char="•"/>
            </a:pPr>
            <a:r>
              <a:rPr lang="nb" sz="1800" dirty="0">
                <a:solidFill>
                  <a:schemeClr val="dk1"/>
                </a:solidFill>
              </a:rPr>
              <a:t>Konsesjonsområde fjernvarme</a:t>
            </a:r>
          </a:p>
          <a:p>
            <a:pPr marL="609585" indent="-304792">
              <a:lnSpc>
                <a:spcPct val="115000"/>
              </a:lnSpc>
              <a:buFont typeface="Arial" panose="020B0604020202020204" pitchFamily="34" charset="0"/>
              <a:buChar char="•"/>
            </a:pPr>
            <a:r>
              <a:rPr lang="nb" sz="1800" dirty="0">
                <a:solidFill>
                  <a:schemeClr val="dk1"/>
                </a:solidFill>
              </a:rPr>
              <a:t>Vann- og avløp</a:t>
            </a:r>
          </a:p>
          <a:p>
            <a:pPr marL="609585" indent="-304792">
              <a:lnSpc>
                <a:spcPct val="115000"/>
              </a:lnSpc>
              <a:buFont typeface="Arial" panose="020B0604020202020204" pitchFamily="34" charset="0"/>
              <a:buChar char="•"/>
            </a:pPr>
            <a:r>
              <a:rPr lang="nb" sz="1800" dirty="0">
                <a:solidFill>
                  <a:schemeClr val="dk1"/>
                </a:solidFill>
              </a:rPr>
              <a:t>Aktsomhetskart flomfare og havstigning</a:t>
            </a:r>
          </a:p>
          <a:p>
            <a:pPr marL="609585" indent="-304792">
              <a:lnSpc>
                <a:spcPct val="115000"/>
              </a:lnSpc>
              <a:buFont typeface="Arial" panose="020B0604020202020204" pitchFamily="34" charset="0"/>
              <a:buChar char="•"/>
            </a:pPr>
            <a:r>
              <a:rPr lang="nb" sz="1800" dirty="0">
                <a:solidFill>
                  <a:schemeClr val="dk1"/>
                </a:solidFill>
              </a:rPr>
              <a:t>Flyfoto</a:t>
            </a:r>
          </a:p>
          <a:p>
            <a:pPr marL="609585" indent="-304792">
              <a:lnSpc>
                <a:spcPct val="115000"/>
              </a:lnSpc>
              <a:buFont typeface="Arial" panose="020B0604020202020204" pitchFamily="34" charset="0"/>
              <a:buChar char="•"/>
            </a:pPr>
            <a:r>
              <a:rPr lang="nb" sz="1800" dirty="0">
                <a:solidFill>
                  <a:schemeClr val="dk1"/>
                </a:solidFill>
              </a:rPr>
              <a:t>Høydemodell/3D løsning</a:t>
            </a:r>
          </a:p>
        </p:txBody>
      </p:sp>
      <p:sp>
        <p:nvSpPr>
          <p:cNvPr id="62" name="Shape 62"/>
          <p:cNvSpPr txBox="1"/>
          <p:nvPr/>
        </p:nvSpPr>
        <p:spPr>
          <a:xfrm>
            <a:off x="5357707" y="1737931"/>
            <a:ext cx="5924917" cy="4734867"/>
          </a:xfrm>
          <a:prstGeom prst="rect">
            <a:avLst/>
          </a:prstGeom>
          <a:noFill/>
          <a:ln>
            <a:noFill/>
          </a:ln>
        </p:spPr>
        <p:txBody>
          <a:bodyPr lIns="121900" tIns="121900" rIns="121900" bIns="121900" anchor="ctr" anchorCtr="0">
            <a:noAutofit/>
          </a:bodyPr>
          <a:lstStyle/>
          <a:p>
            <a:pPr marL="609585" indent="-304792">
              <a:lnSpc>
                <a:spcPct val="115000"/>
              </a:lnSpc>
              <a:buFont typeface="Arial" panose="020B0604020202020204" pitchFamily="34" charset="0"/>
              <a:buChar char="•"/>
            </a:pPr>
            <a:r>
              <a:rPr lang="nb" dirty="0">
                <a:solidFill>
                  <a:schemeClr val="dk1"/>
                </a:solidFill>
              </a:rPr>
              <a:t>3D løsning- sol/skygge</a:t>
            </a:r>
          </a:p>
          <a:p>
            <a:pPr marL="609585" indent="-304792">
              <a:lnSpc>
                <a:spcPct val="115000"/>
              </a:lnSpc>
              <a:buFont typeface="Arial" panose="020B0604020202020204" pitchFamily="34" charset="0"/>
              <a:buChar char="•"/>
            </a:pPr>
            <a:r>
              <a:rPr lang="nb" dirty="0">
                <a:solidFill>
                  <a:schemeClr val="dk1"/>
                </a:solidFill>
              </a:rPr>
              <a:t>Aktomhetskart forurenset grunn</a:t>
            </a:r>
          </a:p>
          <a:p>
            <a:pPr marL="609585" indent="-304792">
              <a:lnSpc>
                <a:spcPct val="115000"/>
              </a:lnSpc>
              <a:buFont typeface="Arial" panose="020B0604020202020204" pitchFamily="34" charset="0"/>
              <a:buChar char="•"/>
            </a:pPr>
            <a:r>
              <a:rPr lang="nb" dirty="0">
                <a:solidFill>
                  <a:schemeClr val="dk1"/>
                </a:solidFill>
              </a:rPr>
              <a:t>Biomangfold og naturverdier</a:t>
            </a:r>
          </a:p>
          <a:p>
            <a:pPr marL="609585" indent="-304792">
              <a:lnSpc>
                <a:spcPct val="115000"/>
              </a:lnSpc>
              <a:buFont typeface="Arial" panose="020B0604020202020204" pitchFamily="34" charset="0"/>
              <a:buChar char="•"/>
            </a:pPr>
            <a:r>
              <a:rPr lang="nb" dirty="0">
                <a:solidFill>
                  <a:schemeClr val="dk1"/>
                </a:solidFill>
              </a:rPr>
              <a:t>Arealressurskart, ligger under Standardkart</a:t>
            </a:r>
          </a:p>
          <a:p>
            <a:pPr>
              <a:lnSpc>
                <a:spcPct val="115000"/>
              </a:lnSpc>
            </a:pPr>
            <a:endParaRPr lang="nb" b="1" dirty="0">
              <a:solidFill>
                <a:schemeClr val="dk1"/>
              </a:solidFill>
            </a:endParaRPr>
          </a:p>
          <a:p>
            <a:pPr>
              <a:lnSpc>
                <a:spcPct val="115000"/>
              </a:lnSpc>
            </a:pPr>
            <a:r>
              <a:rPr lang="nb" b="1" dirty="0">
                <a:solidFill>
                  <a:schemeClr val="dk1"/>
                </a:solidFill>
              </a:rPr>
              <a:t>Data som ikke ligger i kartsystemet, men som brukes mye:</a:t>
            </a:r>
          </a:p>
          <a:p>
            <a:pPr marL="609585" indent="-304792">
              <a:lnSpc>
                <a:spcPct val="115000"/>
              </a:lnSpc>
              <a:buFont typeface="Arial" panose="020B0604020202020204" pitchFamily="34" charset="0"/>
              <a:buChar char="•"/>
            </a:pPr>
            <a:r>
              <a:rPr lang="nb" dirty="0">
                <a:solidFill>
                  <a:schemeClr val="dk1"/>
                </a:solidFill>
              </a:rPr>
              <a:t>Sårbarhetsområder mht brann</a:t>
            </a:r>
          </a:p>
          <a:p>
            <a:pPr marL="609585" indent="-304792">
              <a:lnSpc>
                <a:spcPct val="115000"/>
              </a:lnSpc>
              <a:buFont typeface="Arial" panose="020B0604020202020204" pitchFamily="34" charset="0"/>
              <a:buChar char="•"/>
            </a:pPr>
            <a:r>
              <a:rPr lang="nb" dirty="0">
                <a:solidFill>
                  <a:schemeClr val="dk1"/>
                </a:solidFill>
              </a:rPr>
              <a:t>Støy fra jernbane</a:t>
            </a:r>
          </a:p>
          <a:p>
            <a:pPr marL="609585" indent="-304792">
              <a:lnSpc>
                <a:spcPct val="115000"/>
              </a:lnSpc>
              <a:buFont typeface="Arial" panose="020B0604020202020204" pitchFamily="34" charset="0"/>
              <a:buChar char="•"/>
            </a:pPr>
            <a:r>
              <a:rPr lang="nb" dirty="0">
                <a:solidFill>
                  <a:schemeClr val="dk1"/>
                </a:solidFill>
              </a:rPr>
              <a:t>Oversikt over EL-traseer (NVE sitt kart som brukes i forbindelse med sikringssoner og avstand til bebyggelse)</a:t>
            </a:r>
          </a:p>
          <a:p>
            <a:pPr marL="609585" indent="-304792">
              <a:lnSpc>
                <a:spcPct val="115000"/>
              </a:lnSpc>
              <a:buFont typeface="Arial" panose="020B0604020202020204" pitchFamily="34" charset="0"/>
              <a:buChar char="•"/>
            </a:pPr>
            <a:r>
              <a:rPr lang="nb" dirty="0">
                <a:solidFill>
                  <a:schemeClr val="dk1"/>
                </a:solidFill>
              </a:rPr>
              <a:t>Sti og løypekart, ligger normalt ikke i kartsystemet, men kan være en del av markaplan/friluftsplan</a:t>
            </a:r>
          </a:p>
          <a:p>
            <a:pPr>
              <a:lnSpc>
                <a:spcPct val="115000"/>
              </a:lnSpc>
              <a:spcAft>
                <a:spcPts val="2133"/>
              </a:spcAft>
            </a:pPr>
            <a:endParaRPr dirty="0">
              <a:solidFill>
                <a:schemeClr val="dk1"/>
              </a:solidFill>
            </a:endParaRPr>
          </a:p>
        </p:txBody>
      </p:sp>
    </p:spTree>
    <p:extLst>
      <p:ext uri="{BB962C8B-B14F-4D97-AF65-F5344CB8AC3E}">
        <p14:creationId xmlns:p14="http://schemas.microsoft.com/office/powerpoint/2010/main" val="428214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p:cNvPicPr>
            <a:picLocks noChangeAspect="1"/>
          </p:cNvPicPr>
          <p:nvPr/>
        </p:nvPicPr>
        <p:blipFill>
          <a:blip r:embed="rId3"/>
          <a:stretch>
            <a:fillRect/>
          </a:stretch>
        </p:blipFill>
        <p:spPr>
          <a:xfrm>
            <a:off x="353569" y="384048"/>
            <a:ext cx="9477640" cy="6161964"/>
          </a:xfrm>
          <a:prstGeom prst="rect">
            <a:avLst/>
          </a:prstGeom>
        </p:spPr>
      </p:pic>
      <p:sp>
        <p:nvSpPr>
          <p:cNvPr id="5" name="Bildeforklaring formet som en ellipse 4"/>
          <p:cNvSpPr/>
          <p:nvPr/>
        </p:nvSpPr>
        <p:spPr>
          <a:xfrm>
            <a:off x="8549641" y="224071"/>
            <a:ext cx="3450440" cy="1142914"/>
          </a:xfrm>
          <a:prstGeom prst="wedgeEllipseCallout">
            <a:avLst/>
          </a:prstGeom>
          <a:solidFill>
            <a:schemeClr val="accent6">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marL="285750" indent="-285750" algn="ctr">
              <a:buFont typeface="Arial" panose="020B0604020202020204" pitchFamily="34" charset="0"/>
              <a:buChar char="•"/>
            </a:pPr>
            <a:r>
              <a:rPr lang="nb-NO" sz="2000" dirty="0">
                <a:solidFill>
                  <a:schemeClr val="tx1"/>
                </a:solidFill>
              </a:rPr>
              <a:t>GeoNorge.no</a:t>
            </a:r>
          </a:p>
          <a:p>
            <a:pPr marL="285750" indent="-285750" algn="ctr">
              <a:buFont typeface="Arial" panose="020B0604020202020204" pitchFamily="34" charset="0"/>
              <a:buChar char="•"/>
            </a:pPr>
            <a:r>
              <a:rPr lang="nb-NO" sz="2000" dirty="0">
                <a:solidFill>
                  <a:schemeClr val="tx1"/>
                </a:solidFill>
              </a:rPr>
              <a:t>Felles datakatalog</a:t>
            </a:r>
          </a:p>
        </p:txBody>
      </p:sp>
    </p:spTree>
    <p:extLst>
      <p:ext uri="{BB962C8B-B14F-4D97-AF65-F5344CB8AC3E}">
        <p14:creationId xmlns:p14="http://schemas.microsoft.com/office/powerpoint/2010/main" val="2221188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965959" y="1343463"/>
            <a:ext cx="7407021" cy="4353249"/>
          </a:xfrm>
          <a:prstGeom prst="rect">
            <a:avLst/>
          </a:prstGeom>
        </p:spPr>
      </p:pic>
      <p:sp>
        <p:nvSpPr>
          <p:cNvPr id="3" name="Bildeforklaring formet som en ellipse 2"/>
          <p:cNvSpPr/>
          <p:nvPr/>
        </p:nvSpPr>
        <p:spPr>
          <a:xfrm>
            <a:off x="8467345" y="489247"/>
            <a:ext cx="3450440" cy="1142914"/>
          </a:xfrm>
          <a:prstGeom prst="wedgeEllipseCallout">
            <a:avLst/>
          </a:prstGeom>
          <a:solidFill>
            <a:schemeClr val="accent6">
              <a:lumMod val="20000"/>
              <a:lumOff val="80000"/>
            </a:schemeClr>
          </a:solidFill>
        </p:spPr>
        <p:style>
          <a:lnRef idx="1">
            <a:schemeClr val="accent5"/>
          </a:lnRef>
          <a:fillRef idx="3">
            <a:schemeClr val="accent5"/>
          </a:fillRef>
          <a:effectRef idx="2">
            <a:schemeClr val="accent5"/>
          </a:effectRef>
          <a:fontRef idx="minor">
            <a:schemeClr val="lt1"/>
          </a:fontRef>
        </p:style>
        <p:txBody>
          <a:bodyPr rtlCol="0" anchor="ctr"/>
          <a:lstStyle/>
          <a:p>
            <a:pPr marL="285750" indent="-285750" algn="ctr">
              <a:buFont typeface="Arial" panose="020B0604020202020204" pitchFamily="34" charset="0"/>
              <a:buChar char="•"/>
            </a:pPr>
            <a:r>
              <a:rPr lang="nb-NO" sz="2000" dirty="0">
                <a:solidFill>
                  <a:schemeClr val="tx1"/>
                </a:solidFill>
              </a:rPr>
              <a:t>GeoNorge.no</a:t>
            </a:r>
          </a:p>
          <a:p>
            <a:pPr marL="285750" indent="-285750" algn="ctr">
              <a:buFont typeface="Arial" panose="020B0604020202020204" pitchFamily="34" charset="0"/>
              <a:buChar char="•"/>
            </a:pPr>
            <a:r>
              <a:rPr lang="nb-NO" sz="2000" dirty="0">
                <a:solidFill>
                  <a:schemeClr val="tx1"/>
                </a:solidFill>
              </a:rPr>
              <a:t>Felles datakatalog</a:t>
            </a:r>
          </a:p>
        </p:txBody>
      </p:sp>
    </p:spTree>
    <p:extLst>
      <p:ext uri="{BB962C8B-B14F-4D97-AF65-F5344CB8AC3E}">
        <p14:creationId xmlns:p14="http://schemas.microsoft.com/office/powerpoint/2010/main" val="3091100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Prosjektet Plan- og </a:t>
            </a:r>
            <a:r>
              <a:rPr lang="nb-NO" dirty="0" err="1"/>
              <a:t>geodata</a:t>
            </a:r>
            <a:r>
              <a:rPr lang="nb-NO" dirty="0"/>
              <a:t> til selvbetjening -</a:t>
            </a:r>
            <a:r>
              <a:rPr lang="nb-NO" dirty="0" err="1"/>
              <a:t>Geolett</a:t>
            </a:r>
            <a:r>
              <a:rPr lang="nb-NO" dirty="0"/>
              <a:t> </a:t>
            </a:r>
          </a:p>
        </p:txBody>
      </p:sp>
      <p:sp>
        <p:nvSpPr>
          <p:cNvPr id="3" name="Plassholder for lysbildenummer 2"/>
          <p:cNvSpPr>
            <a:spLocks noGrp="1"/>
          </p:cNvSpPr>
          <p:nvPr>
            <p:ph type="sldNum" sz="quarter" idx="10"/>
          </p:nvPr>
        </p:nvSpPr>
        <p:spPr/>
        <p:txBody>
          <a:bodyPr/>
          <a:lstStyle/>
          <a:p>
            <a:fld id="{621A719E-994D-4E28-8422-9EFBFEFA7B19}" type="slidenum">
              <a:rPr lang="nb-NO" smtClean="0"/>
              <a:pPr/>
              <a:t>6</a:t>
            </a:fld>
            <a:endParaRPr lang="nb-NO" dirty="0"/>
          </a:p>
        </p:txBody>
      </p:sp>
      <p:sp>
        <p:nvSpPr>
          <p:cNvPr id="13" name="Plassholder for innhold 12"/>
          <p:cNvSpPr>
            <a:spLocks noGrp="1"/>
          </p:cNvSpPr>
          <p:nvPr>
            <p:ph sz="quarter" idx="13"/>
          </p:nvPr>
        </p:nvSpPr>
        <p:spPr/>
        <p:txBody>
          <a:bodyPr/>
          <a:lstStyle/>
          <a:p>
            <a:r>
              <a:rPr lang="nb-NO" dirty="0"/>
              <a:t>Prosjektet er et samarbeidsprosjekt mellom </a:t>
            </a:r>
          </a:p>
          <a:p>
            <a:pPr lvl="1"/>
            <a:r>
              <a:rPr lang="nb-NO" dirty="0" err="1"/>
              <a:t>DiBK</a:t>
            </a:r>
            <a:endParaRPr lang="nb-NO" dirty="0"/>
          </a:p>
          <a:p>
            <a:pPr lvl="1"/>
            <a:r>
              <a:rPr lang="nb-NO" dirty="0"/>
              <a:t>KS </a:t>
            </a:r>
          </a:p>
          <a:p>
            <a:pPr lvl="1"/>
            <a:r>
              <a:rPr lang="nb-NO" dirty="0"/>
              <a:t>Kartverket </a:t>
            </a:r>
          </a:p>
          <a:p>
            <a:pPr lvl="1"/>
            <a:r>
              <a:rPr lang="nb-NO" dirty="0"/>
              <a:t>KMD</a:t>
            </a:r>
          </a:p>
          <a:p>
            <a:r>
              <a:rPr lang="nb-NO" dirty="0"/>
              <a:t>Delfinansiert via </a:t>
            </a:r>
            <a:r>
              <a:rPr lang="nb-NO" dirty="0" err="1"/>
              <a:t>Medfinansierings</a:t>
            </a:r>
            <a:r>
              <a:rPr lang="nb-NO" dirty="0"/>
              <a:t>-ordningen til  DIFI</a:t>
            </a:r>
          </a:p>
          <a:p>
            <a:pPr lvl="0"/>
            <a:endParaRPr lang="nb-NO" dirty="0"/>
          </a:p>
          <a:p>
            <a:endParaRPr lang="nb-NO" dirty="0"/>
          </a:p>
        </p:txBody>
      </p:sp>
      <p:sp>
        <p:nvSpPr>
          <p:cNvPr id="7" name="Plassholder for innhold 6"/>
          <p:cNvSpPr>
            <a:spLocks noGrp="1"/>
          </p:cNvSpPr>
          <p:nvPr>
            <p:ph sz="quarter" idx="14"/>
          </p:nvPr>
        </p:nvSpPr>
        <p:spPr/>
        <p:txBody>
          <a:bodyPr/>
          <a:lstStyle/>
          <a:p>
            <a:endParaRPr lang="nb-NO"/>
          </a:p>
        </p:txBody>
      </p:sp>
      <p:pic>
        <p:nvPicPr>
          <p:cNvPr id="10" name="Bilde 9"/>
          <p:cNvPicPr>
            <a:picLocks noChangeAspect="1"/>
          </p:cNvPicPr>
          <p:nvPr/>
        </p:nvPicPr>
        <p:blipFill>
          <a:blip r:embed="rId3"/>
          <a:stretch>
            <a:fillRect/>
          </a:stretch>
        </p:blipFill>
        <p:spPr>
          <a:xfrm>
            <a:off x="6672065" y="2468894"/>
            <a:ext cx="4597153" cy="3461177"/>
          </a:xfrm>
          <a:prstGeom prst="rect">
            <a:avLst/>
          </a:prstGeom>
          <a:solidFill>
            <a:schemeClr val="accent6">
              <a:lumMod val="20000"/>
              <a:lumOff val="80000"/>
            </a:schemeClr>
          </a:solidFill>
        </p:spPr>
      </p:pic>
    </p:spTree>
    <p:extLst>
      <p:ext uri="{BB962C8B-B14F-4D97-AF65-F5344CB8AC3E}">
        <p14:creationId xmlns:p14="http://schemas.microsoft.com/office/powerpoint/2010/main" val="300856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dirty="0"/>
              <a:t>Målet med prosjektet er å: </a:t>
            </a:r>
            <a:br>
              <a:rPr lang="nb-NO" dirty="0"/>
            </a:br>
            <a:endParaRPr lang="nb-NO" dirty="0"/>
          </a:p>
        </p:txBody>
      </p:sp>
      <p:sp>
        <p:nvSpPr>
          <p:cNvPr id="3" name="Plassholder for lysbildenummer 2"/>
          <p:cNvSpPr>
            <a:spLocks noGrp="1"/>
          </p:cNvSpPr>
          <p:nvPr>
            <p:ph type="sldNum" sz="quarter" idx="10"/>
          </p:nvPr>
        </p:nvSpPr>
        <p:spPr/>
        <p:txBody>
          <a:bodyPr/>
          <a:lstStyle/>
          <a:p>
            <a:fld id="{621A719E-994D-4E28-8422-9EFBFEFA7B19}" type="slidenum">
              <a:rPr lang="nb-NO" smtClean="0"/>
              <a:pPr/>
              <a:t>7</a:t>
            </a:fld>
            <a:endParaRPr lang="nb-NO" dirty="0"/>
          </a:p>
        </p:txBody>
      </p:sp>
      <p:sp>
        <p:nvSpPr>
          <p:cNvPr id="8" name="Plassholder for innhold 7"/>
          <p:cNvSpPr>
            <a:spLocks noGrp="1"/>
          </p:cNvSpPr>
          <p:nvPr>
            <p:ph sz="quarter" idx="13"/>
          </p:nvPr>
        </p:nvSpPr>
        <p:spPr>
          <a:xfrm>
            <a:off x="603251" y="1550164"/>
            <a:ext cx="5300728" cy="4576000"/>
          </a:xfrm>
        </p:spPr>
        <p:txBody>
          <a:bodyPr>
            <a:normAutofit/>
          </a:bodyPr>
          <a:lstStyle/>
          <a:p>
            <a:pPr lvl="0"/>
            <a:r>
              <a:rPr lang="nb-NO" dirty="0"/>
              <a:t>Tilrettelegge for effektiv deling av informasjon </a:t>
            </a:r>
          </a:p>
          <a:p>
            <a:pPr lvl="0"/>
            <a:r>
              <a:rPr lang="nb-NO" dirty="0"/>
              <a:t>Utvikle metodikk for å heve datakvaliteten slik at det støtter brukerbehov for selvbetjening. </a:t>
            </a:r>
          </a:p>
          <a:p>
            <a:pPr lvl="0"/>
            <a:r>
              <a:rPr lang="nb-NO" dirty="0"/>
              <a:t>Utvikle tiltakspakker tilpasset ulike kommuners behov </a:t>
            </a:r>
          </a:p>
        </p:txBody>
      </p:sp>
      <p:sp>
        <p:nvSpPr>
          <p:cNvPr id="6" name="Plassholder for innhold 5"/>
          <p:cNvSpPr>
            <a:spLocks noGrp="1"/>
          </p:cNvSpPr>
          <p:nvPr>
            <p:ph sz="quarter" idx="14"/>
          </p:nvPr>
        </p:nvSpPr>
        <p:spPr/>
        <p:txBody>
          <a:bodyPr/>
          <a:lstStyle/>
          <a:p>
            <a:endParaRPr lang="nb-NO"/>
          </a:p>
        </p:txBody>
      </p:sp>
      <p:pic>
        <p:nvPicPr>
          <p:cNvPr id="9" name="Bilde 8"/>
          <p:cNvPicPr>
            <a:picLocks noChangeAspect="1"/>
          </p:cNvPicPr>
          <p:nvPr/>
        </p:nvPicPr>
        <p:blipFill>
          <a:blip r:embed="rId3"/>
          <a:stretch>
            <a:fillRect/>
          </a:stretch>
        </p:blipFill>
        <p:spPr>
          <a:xfrm>
            <a:off x="6289820" y="2045353"/>
            <a:ext cx="5715421" cy="4080811"/>
          </a:xfrm>
          <a:prstGeom prst="rect">
            <a:avLst/>
          </a:prstGeom>
        </p:spPr>
      </p:pic>
    </p:spTree>
    <p:extLst>
      <p:ext uri="{BB962C8B-B14F-4D97-AF65-F5344CB8AC3E}">
        <p14:creationId xmlns:p14="http://schemas.microsoft.com/office/powerpoint/2010/main" val="369691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ppoverbøyd pil 46"/>
          <p:cNvSpPr/>
          <p:nvPr/>
        </p:nvSpPr>
        <p:spPr>
          <a:xfrm flipH="1">
            <a:off x="1409445" y="2485392"/>
            <a:ext cx="3089579" cy="113410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dirty="0">
                <a:solidFill>
                  <a:prstClr val="white"/>
                </a:solidFill>
              </a:rPr>
              <a:t>Behov</a:t>
            </a:r>
          </a:p>
        </p:txBody>
      </p:sp>
      <p:sp>
        <p:nvSpPr>
          <p:cNvPr id="77" name="Avrundet rektangel 76"/>
          <p:cNvSpPr/>
          <p:nvPr/>
        </p:nvSpPr>
        <p:spPr>
          <a:xfrm>
            <a:off x="157631" y="118274"/>
            <a:ext cx="3437603" cy="2319879"/>
          </a:xfrm>
          <a:prstGeom prst="round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a:solidFill>
                <a:prstClr val="white"/>
              </a:solidFill>
            </a:endParaRPr>
          </a:p>
        </p:txBody>
      </p:sp>
      <p:sp>
        <p:nvSpPr>
          <p:cNvPr id="72" name="Oppoverbøyd pil 71"/>
          <p:cNvSpPr/>
          <p:nvPr/>
        </p:nvSpPr>
        <p:spPr>
          <a:xfrm rot="10800000">
            <a:off x="3634079" y="1410306"/>
            <a:ext cx="890352" cy="3870076"/>
          </a:xfrm>
          <a:prstGeom prst="bentUpArrow">
            <a:avLst>
              <a:gd name="adj1" fmla="val 25000"/>
              <a:gd name="adj2" fmla="val 21914"/>
              <a:gd name="adj3" fmla="val 237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a:solidFill>
                <a:prstClr val="white"/>
              </a:solidFill>
            </a:endParaRPr>
          </a:p>
        </p:txBody>
      </p:sp>
      <p:sp>
        <p:nvSpPr>
          <p:cNvPr id="65" name="Avrundet rektangel 64"/>
          <p:cNvSpPr/>
          <p:nvPr/>
        </p:nvSpPr>
        <p:spPr>
          <a:xfrm>
            <a:off x="157633" y="5317114"/>
            <a:ext cx="11930737" cy="1459085"/>
          </a:xfrm>
          <a:prstGeom prst="round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a:solidFill>
                <a:prstClr val="white"/>
              </a:solidFill>
            </a:endParaRPr>
          </a:p>
        </p:txBody>
      </p:sp>
      <p:sp>
        <p:nvSpPr>
          <p:cNvPr id="57" name="Avrundet rektangel 56"/>
          <p:cNvSpPr/>
          <p:nvPr/>
        </p:nvSpPr>
        <p:spPr>
          <a:xfrm>
            <a:off x="8894659" y="2161406"/>
            <a:ext cx="3234768" cy="2130807"/>
          </a:xfrm>
          <a:prstGeom prst="round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a:solidFill>
                <a:prstClr val="white"/>
              </a:solidFill>
            </a:endParaRPr>
          </a:p>
        </p:txBody>
      </p:sp>
      <p:sp>
        <p:nvSpPr>
          <p:cNvPr id="55" name="Avrundet rektangel 54"/>
          <p:cNvSpPr/>
          <p:nvPr/>
        </p:nvSpPr>
        <p:spPr>
          <a:xfrm>
            <a:off x="4470230" y="2014177"/>
            <a:ext cx="3285237" cy="2613977"/>
          </a:xfrm>
          <a:prstGeom prst="roundRect">
            <a:avLst/>
          </a:prstGeom>
          <a:solidFill>
            <a:schemeClr val="accent6">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a:solidFill>
                <a:prstClr val="white"/>
              </a:solidFill>
            </a:endParaRPr>
          </a:p>
        </p:txBody>
      </p:sp>
      <p:pic>
        <p:nvPicPr>
          <p:cNvPr id="6" name="Plassholder for innhold 5"/>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54435" y="240382"/>
            <a:ext cx="2951596" cy="1641703"/>
          </a:xfrm>
          <a:prstGeom prst="rect">
            <a:avLst/>
          </a:prstGeom>
        </p:spPr>
      </p:pic>
      <p:pic>
        <p:nvPicPr>
          <p:cNvPr id="10" name="Bilde 9"/>
          <p:cNvPicPr>
            <a:picLocks noChangeAspect="1"/>
          </p:cNvPicPr>
          <p:nvPr/>
        </p:nvPicPr>
        <p:blipFill>
          <a:blip r:embed="rId4"/>
          <a:stretch>
            <a:fillRect/>
          </a:stretch>
        </p:blipFill>
        <p:spPr>
          <a:xfrm>
            <a:off x="11027476" y="2684779"/>
            <a:ext cx="1101953" cy="814917"/>
          </a:xfrm>
          <a:prstGeom prst="rect">
            <a:avLst/>
          </a:prstGeom>
        </p:spPr>
      </p:pic>
      <p:pic>
        <p:nvPicPr>
          <p:cNvPr id="20" name="Bilde 19"/>
          <p:cNvPicPr>
            <a:picLocks noChangeAspect="1"/>
          </p:cNvPicPr>
          <p:nvPr/>
        </p:nvPicPr>
        <p:blipFill>
          <a:blip r:embed="rId5"/>
          <a:stretch>
            <a:fillRect/>
          </a:stretch>
        </p:blipFill>
        <p:spPr>
          <a:xfrm>
            <a:off x="4868551" y="2206593"/>
            <a:ext cx="2552440" cy="1921721"/>
          </a:xfrm>
          <a:prstGeom prst="rect">
            <a:avLst/>
          </a:prstGeom>
          <a:solidFill>
            <a:schemeClr val="accent6">
              <a:lumMod val="20000"/>
              <a:lumOff val="80000"/>
            </a:schemeClr>
          </a:solidFill>
        </p:spPr>
      </p:pic>
      <p:pic>
        <p:nvPicPr>
          <p:cNvPr id="17" name="Bild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3759" y="1"/>
            <a:ext cx="5545539" cy="2077247"/>
          </a:xfrm>
          <a:prstGeom prst="rect">
            <a:avLst/>
          </a:prstGeom>
        </p:spPr>
      </p:pic>
      <p:sp>
        <p:nvSpPr>
          <p:cNvPr id="56" name="TekstSylinder 55"/>
          <p:cNvSpPr txBox="1"/>
          <p:nvPr/>
        </p:nvSpPr>
        <p:spPr>
          <a:xfrm>
            <a:off x="4582130" y="4035565"/>
            <a:ext cx="3285237" cy="646331"/>
          </a:xfrm>
          <a:prstGeom prst="rect">
            <a:avLst/>
          </a:prstGeom>
          <a:noFill/>
        </p:spPr>
        <p:txBody>
          <a:bodyPr wrap="square" rtlCol="0">
            <a:spAutoFit/>
          </a:bodyPr>
          <a:lstStyle/>
          <a:p>
            <a:pPr defTabSz="1219170"/>
            <a:r>
              <a:rPr lang="nb-NO" dirty="0">
                <a:solidFill>
                  <a:srgbClr val="7EA63D"/>
                </a:solidFill>
              </a:rPr>
              <a:t>Prosjektet leverer forbedringer og kvalitet i grunndata</a:t>
            </a:r>
          </a:p>
        </p:txBody>
      </p:sp>
      <p:sp>
        <p:nvSpPr>
          <p:cNvPr id="58" name="TekstSylinder 57"/>
          <p:cNvSpPr txBox="1"/>
          <p:nvPr/>
        </p:nvSpPr>
        <p:spPr>
          <a:xfrm>
            <a:off x="9122543" y="3778213"/>
            <a:ext cx="2977639" cy="369332"/>
          </a:xfrm>
          <a:prstGeom prst="rect">
            <a:avLst/>
          </a:prstGeom>
          <a:noFill/>
        </p:spPr>
        <p:txBody>
          <a:bodyPr wrap="square" rtlCol="0">
            <a:spAutoFit/>
          </a:bodyPr>
          <a:lstStyle/>
          <a:p>
            <a:pPr defTabSz="1219170"/>
            <a:r>
              <a:rPr lang="nb-NO" dirty="0">
                <a:solidFill>
                  <a:srgbClr val="CAD22B"/>
                </a:solidFill>
              </a:rPr>
              <a:t>Samle inn og tilby data </a:t>
            </a:r>
          </a:p>
        </p:txBody>
      </p:sp>
      <p:sp>
        <p:nvSpPr>
          <p:cNvPr id="59" name="TekstSylinder 58"/>
          <p:cNvSpPr txBox="1"/>
          <p:nvPr/>
        </p:nvSpPr>
        <p:spPr>
          <a:xfrm>
            <a:off x="454437" y="2024442"/>
            <a:ext cx="2550721" cy="369332"/>
          </a:xfrm>
          <a:prstGeom prst="rect">
            <a:avLst/>
          </a:prstGeom>
          <a:noFill/>
        </p:spPr>
        <p:txBody>
          <a:bodyPr wrap="square" rtlCol="0">
            <a:spAutoFit/>
          </a:bodyPr>
          <a:lstStyle/>
          <a:p>
            <a:pPr defTabSz="1219170"/>
            <a:r>
              <a:rPr lang="nb-NO" dirty="0">
                <a:solidFill>
                  <a:srgbClr val="112C3C"/>
                </a:solidFill>
              </a:rPr>
              <a:t>Fellestjenester BYGG</a:t>
            </a:r>
          </a:p>
        </p:txBody>
      </p:sp>
      <p:sp>
        <p:nvSpPr>
          <p:cNvPr id="61" name="Pil høyre 60"/>
          <p:cNvSpPr/>
          <p:nvPr/>
        </p:nvSpPr>
        <p:spPr>
          <a:xfrm>
            <a:off x="7755467" y="3208862"/>
            <a:ext cx="1284119" cy="6654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a:solidFill>
                  <a:prstClr val="white"/>
                </a:solidFill>
              </a:rPr>
              <a:t>Behov</a:t>
            </a:r>
            <a:endParaRPr lang="nb-NO" dirty="0">
              <a:solidFill>
                <a:prstClr val="white"/>
              </a:solidFill>
            </a:endParaRPr>
          </a:p>
        </p:txBody>
      </p:sp>
      <p:sp>
        <p:nvSpPr>
          <p:cNvPr id="66" name="TekstSylinder 65"/>
          <p:cNvSpPr txBox="1"/>
          <p:nvPr/>
        </p:nvSpPr>
        <p:spPr>
          <a:xfrm>
            <a:off x="498889" y="6353826"/>
            <a:ext cx="5725859" cy="369332"/>
          </a:xfrm>
          <a:prstGeom prst="rect">
            <a:avLst/>
          </a:prstGeom>
          <a:noFill/>
        </p:spPr>
        <p:txBody>
          <a:bodyPr wrap="square" rtlCol="0">
            <a:spAutoFit/>
          </a:bodyPr>
          <a:lstStyle/>
          <a:p>
            <a:pPr defTabSz="1219170"/>
            <a:r>
              <a:rPr lang="nb-NO" dirty="0">
                <a:solidFill>
                  <a:srgbClr val="53ACB8"/>
                </a:solidFill>
              </a:rPr>
              <a:t>Kommuner bruker tjenester og leverer data til </a:t>
            </a:r>
            <a:r>
              <a:rPr lang="nb-NO" dirty="0" err="1">
                <a:solidFill>
                  <a:srgbClr val="53ACB8"/>
                </a:solidFill>
              </a:rPr>
              <a:t>GeoNorge</a:t>
            </a:r>
            <a:endParaRPr lang="nb-NO" dirty="0">
              <a:solidFill>
                <a:srgbClr val="53ACB8"/>
              </a:solidFill>
            </a:endParaRPr>
          </a:p>
        </p:txBody>
      </p:sp>
      <p:sp>
        <p:nvSpPr>
          <p:cNvPr id="67" name="Oppoverbøyd pil 66"/>
          <p:cNvSpPr/>
          <p:nvPr/>
        </p:nvSpPr>
        <p:spPr>
          <a:xfrm>
            <a:off x="7755467" y="1660399"/>
            <a:ext cx="1100347" cy="10923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dirty="0">
                <a:solidFill>
                  <a:prstClr val="white"/>
                </a:solidFill>
              </a:rPr>
              <a:t>Behov</a:t>
            </a:r>
          </a:p>
        </p:txBody>
      </p:sp>
      <p:sp>
        <p:nvSpPr>
          <p:cNvPr id="73" name="TekstSylinder 72"/>
          <p:cNvSpPr txBox="1"/>
          <p:nvPr/>
        </p:nvSpPr>
        <p:spPr>
          <a:xfrm>
            <a:off x="3674222" y="2077248"/>
            <a:ext cx="305169" cy="2031325"/>
          </a:xfrm>
          <a:prstGeom prst="rect">
            <a:avLst/>
          </a:prstGeom>
          <a:noFill/>
        </p:spPr>
        <p:txBody>
          <a:bodyPr wrap="square" rtlCol="0">
            <a:spAutoFit/>
          </a:bodyPr>
          <a:lstStyle/>
          <a:p>
            <a:pPr defTabSz="1219170"/>
            <a:r>
              <a:rPr lang="nb-NO" dirty="0">
                <a:solidFill>
                  <a:prstClr val="white"/>
                </a:solidFill>
              </a:rPr>
              <a:t>Løsning</a:t>
            </a:r>
          </a:p>
        </p:txBody>
      </p:sp>
      <p:sp>
        <p:nvSpPr>
          <p:cNvPr id="11" name="Oppoverbøyd pil 10"/>
          <p:cNvSpPr/>
          <p:nvPr/>
        </p:nvSpPr>
        <p:spPr>
          <a:xfrm rot="16200000">
            <a:off x="10083786" y="1060349"/>
            <a:ext cx="922969" cy="117368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dirty="0">
              <a:solidFill>
                <a:prstClr val="white"/>
              </a:solidFill>
            </a:endParaRPr>
          </a:p>
        </p:txBody>
      </p:sp>
      <p:sp>
        <p:nvSpPr>
          <p:cNvPr id="12" name="TekstSylinder 11"/>
          <p:cNvSpPr txBox="1"/>
          <p:nvPr/>
        </p:nvSpPr>
        <p:spPr>
          <a:xfrm>
            <a:off x="10522214" y="1225639"/>
            <a:ext cx="744151" cy="369332"/>
          </a:xfrm>
          <a:prstGeom prst="rect">
            <a:avLst/>
          </a:prstGeom>
          <a:noFill/>
        </p:spPr>
        <p:txBody>
          <a:bodyPr wrap="square" rtlCol="0">
            <a:spAutoFit/>
          </a:bodyPr>
          <a:lstStyle/>
          <a:p>
            <a:pPr defTabSz="1219170"/>
            <a:r>
              <a:rPr lang="nb-NO" dirty="0">
                <a:solidFill>
                  <a:prstClr val="white"/>
                </a:solidFill>
              </a:rPr>
              <a:t>Data</a:t>
            </a:r>
          </a:p>
        </p:txBody>
      </p:sp>
      <p:sp>
        <p:nvSpPr>
          <p:cNvPr id="18" name="Pil ned 17"/>
          <p:cNvSpPr/>
          <p:nvPr/>
        </p:nvSpPr>
        <p:spPr>
          <a:xfrm>
            <a:off x="5205348" y="4628154"/>
            <a:ext cx="1815001" cy="804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a:solidFill>
                <a:prstClr val="white"/>
              </a:solidFill>
            </a:endParaRPr>
          </a:p>
        </p:txBody>
      </p:sp>
      <p:sp>
        <p:nvSpPr>
          <p:cNvPr id="22" name="Pil ned 21"/>
          <p:cNvSpPr/>
          <p:nvPr/>
        </p:nvSpPr>
        <p:spPr>
          <a:xfrm>
            <a:off x="535315" y="2480246"/>
            <a:ext cx="548640" cy="280916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a:solidFill>
                <a:prstClr val="white"/>
              </a:solidFill>
            </a:endParaRPr>
          </a:p>
        </p:txBody>
      </p:sp>
      <p:sp>
        <p:nvSpPr>
          <p:cNvPr id="23" name="Pil opp 22"/>
          <p:cNvSpPr/>
          <p:nvPr/>
        </p:nvSpPr>
        <p:spPr>
          <a:xfrm>
            <a:off x="9572145" y="4318414"/>
            <a:ext cx="1079883" cy="9987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a:solidFill>
                <a:prstClr val="white"/>
              </a:solidFill>
            </a:endParaRPr>
          </a:p>
        </p:txBody>
      </p:sp>
      <p:pic>
        <p:nvPicPr>
          <p:cNvPr id="24" name="Bild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579" y="5524275"/>
            <a:ext cx="8293100" cy="660400"/>
          </a:xfrm>
          <a:prstGeom prst="rect">
            <a:avLst/>
          </a:prstGeom>
        </p:spPr>
      </p:pic>
      <p:pic>
        <p:nvPicPr>
          <p:cNvPr id="25" name="Bilde 24"/>
          <p:cNvPicPr>
            <a:picLocks noChangeAspect="1"/>
          </p:cNvPicPr>
          <p:nvPr/>
        </p:nvPicPr>
        <p:blipFill rotWithShape="1">
          <a:blip r:embed="rId8">
            <a:extLst>
              <a:ext uri="{28A0092B-C50C-407E-A947-70E740481C1C}">
                <a14:useLocalDpi xmlns:a14="http://schemas.microsoft.com/office/drawing/2010/main" val="0"/>
              </a:ext>
            </a:extLst>
          </a:blip>
          <a:srcRect l="10621" t="4722" r="17618" b="7751"/>
          <a:stretch/>
        </p:blipFill>
        <p:spPr>
          <a:xfrm>
            <a:off x="8728679" y="5576680"/>
            <a:ext cx="3228975" cy="644729"/>
          </a:xfrm>
          <a:prstGeom prst="rect">
            <a:avLst/>
          </a:prstGeom>
        </p:spPr>
      </p:pic>
      <p:sp>
        <p:nvSpPr>
          <p:cNvPr id="27" name="TekstSylinder 26"/>
          <p:cNvSpPr txBox="1"/>
          <p:nvPr/>
        </p:nvSpPr>
        <p:spPr>
          <a:xfrm>
            <a:off x="645910" y="2560346"/>
            <a:ext cx="305169" cy="2308324"/>
          </a:xfrm>
          <a:prstGeom prst="rect">
            <a:avLst/>
          </a:prstGeom>
          <a:noFill/>
        </p:spPr>
        <p:txBody>
          <a:bodyPr wrap="square" rtlCol="0">
            <a:spAutoFit/>
          </a:bodyPr>
          <a:lstStyle/>
          <a:p>
            <a:pPr defTabSz="1219170"/>
            <a:endParaRPr lang="nb-NO" dirty="0">
              <a:solidFill>
                <a:prstClr val="white"/>
              </a:solidFill>
            </a:endParaRPr>
          </a:p>
          <a:p>
            <a:pPr defTabSz="1219170"/>
            <a:r>
              <a:rPr lang="nb-NO" dirty="0">
                <a:solidFill>
                  <a:prstClr val="white"/>
                </a:solidFill>
              </a:rPr>
              <a:t>Løsning</a:t>
            </a:r>
          </a:p>
        </p:txBody>
      </p:sp>
      <p:sp>
        <p:nvSpPr>
          <p:cNvPr id="33" name="Avrundet rektangel 32"/>
          <p:cNvSpPr/>
          <p:nvPr/>
        </p:nvSpPr>
        <p:spPr>
          <a:xfrm>
            <a:off x="8991750" y="2406585"/>
            <a:ext cx="1969047" cy="10079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nb-NO">
              <a:solidFill>
                <a:prstClr val="white"/>
              </a:solidFill>
            </a:endParaRPr>
          </a:p>
        </p:txBody>
      </p:sp>
      <p:sp>
        <p:nvSpPr>
          <p:cNvPr id="34" name="TekstSylinder 33"/>
          <p:cNvSpPr txBox="1"/>
          <p:nvPr/>
        </p:nvSpPr>
        <p:spPr>
          <a:xfrm>
            <a:off x="9130568" y="3104755"/>
            <a:ext cx="1737016" cy="307777"/>
          </a:xfrm>
          <a:prstGeom prst="rect">
            <a:avLst/>
          </a:prstGeom>
          <a:noFill/>
        </p:spPr>
        <p:txBody>
          <a:bodyPr wrap="square" rtlCol="0">
            <a:spAutoFit/>
          </a:bodyPr>
          <a:lstStyle/>
          <a:p>
            <a:pPr defTabSz="1219170"/>
            <a:r>
              <a:rPr lang="nb-NO" sz="1400" dirty="0">
                <a:solidFill>
                  <a:srgbClr val="112C3C"/>
                </a:solidFill>
              </a:rPr>
              <a:t>Sektormyndigheter</a:t>
            </a:r>
          </a:p>
        </p:txBody>
      </p:sp>
      <p:pic>
        <p:nvPicPr>
          <p:cNvPr id="35" name="Bilde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27087" y="2513150"/>
            <a:ext cx="518227" cy="476535"/>
          </a:xfrm>
          <a:prstGeom prst="rect">
            <a:avLst/>
          </a:prstGeom>
        </p:spPr>
      </p:pic>
      <p:pic>
        <p:nvPicPr>
          <p:cNvPr id="36" name="Bilde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51538" y="2503756"/>
            <a:ext cx="615761" cy="495323"/>
          </a:xfrm>
          <a:prstGeom prst="rect">
            <a:avLst/>
          </a:prstGeom>
        </p:spPr>
      </p:pic>
      <p:pic>
        <p:nvPicPr>
          <p:cNvPr id="37" name="Bilde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342907" y="2519751"/>
            <a:ext cx="536908" cy="463331"/>
          </a:xfrm>
          <a:prstGeom prst="rect">
            <a:avLst/>
          </a:prstGeom>
        </p:spPr>
      </p:pic>
      <p:sp>
        <p:nvSpPr>
          <p:cNvPr id="2" name="TekstSylinder 1"/>
          <p:cNvSpPr txBox="1"/>
          <p:nvPr/>
        </p:nvSpPr>
        <p:spPr>
          <a:xfrm>
            <a:off x="5746658" y="4725591"/>
            <a:ext cx="881361" cy="584775"/>
          </a:xfrm>
          <a:prstGeom prst="rect">
            <a:avLst/>
          </a:prstGeom>
          <a:noFill/>
        </p:spPr>
        <p:txBody>
          <a:bodyPr wrap="square" rtlCol="0">
            <a:spAutoFit/>
          </a:bodyPr>
          <a:lstStyle/>
          <a:p>
            <a:pPr defTabSz="1219170"/>
            <a:r>
              <a:rPr lang="nb-NO" sz="1600" dirty="0">
                <a:solidFill>
                  <a:prstClr val="white"/>
                </a:solidFill>
              </a:rPr>
              <a:t>Tiltaks- pakker </a:t>
            </a:r>
          </a:p>
        </p:txBody>
      </p:sp>
      <p:sp>
        <p:nvSpPr>
          <p:cNvPr id="3" name="TekstSylinder 2"/>
          <p:cNvSpPr txBox="1"/>
          <p:nvPr/>
        </p:nvSpPr>
        <p:spPr>
          <a:xfrm>
            <a:off x="9817101" y="4859642"/>
            <a:ext cx="705112" cy="338554"/>
          </a:xfrm>
          <a:prstGeom prst="rect">
            <a:avLst/>
          </a:prstGeom>
          <a:noFill/>
        </p:spPr>
        <p:txBody>
          <a:bodyPr wrap="square" rtlCol="0">
            <a:spAutoFit/>
          </a:bodyPr>
          <a:lstStyle/>
          <a:p>
            <a:pPr defTabSz="1219170"/>
            <a:r>
              <a:rPr lang="nb-NO" sz="1600" dirty="0">
                <a:solidFill>
                  <a:prstClr val="white"/>
                </a:solidFill>
              </a:rPr>
              <a:t>Data</a:t>
            </a:r>
            <a:endParaRPr lang="nb-NO" sz="2000" dirty="0">
              <a:solidFill>
                <a:prstClr val="white"/>
              </a:solidFill>
            </a:endParaRPr>
          </a:p>
        </p:txBody>
      </p:sp>
      <p:sp>
        <p:nvSpPr>
          <p:cNvPr id="4" name="Pil mot venstre og høyre 3"/>
          <p:cNvSpPr/>
          <p:nvPr/>
        </p:nvSpPr>
        <p:spPr>
          <a:xfrm>
            <a:off x="3391873" y="585716"/>
            <a:ext cx="1132559" cy="431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nb-NO" dirty="0">
                <a:solidFill>
                  <a:prstClr val="white"/>
                </a:solidFill>
              </a:rPr>
              <a:t>Behov</a:t>
            </a:r>
          </a:p>
        </p:txBody>
      </p:sp>
    </p:spTree>
    <p:extLst>
      <p:ext uri="{BB962C8B-B14F-4D97-AF65-F5344CB8AC3E}">
        <p14:creationId xmlns:p14="http://schemas.microsoft.com/office/powerpoint/2010/main" val="80853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Aktiviteter</a:t>
            </a:r>
          </a:p>
        </p:txBody>
      </p:sp>
      <p:sp>
        <p:nvSpPr>
          <p:cNvPr id="3" name="Plassholder for lysbildenummer 2"/>
          <p:cNvSpPr>
            <a:spLocks noGrp="1"/>
          </p:cNvSpPr>
          <p:nvPr>
            <p:ph type="sldNum" sz="quarter" idx="10"/>
          </p:nvPr>
        </p:nvSpPr>
        <p:spPr/>
        <p:txBody>
          <a:bodyPr/>
          <a:lstStyle/>
          <a:p>
            <a:fld id="{621A719E-994D-4E28-8422-9EFBFEFA7B19}" type="slidenum">
              <a:rPr lang="nb-NO" smtClean="0"/>
              <a:pPr/>
              <a:t>9</a:t>
            </a:fld>
            <a:endParaRPr lang="nb-NO" dirty="0"/>
          </a:p>
        </p:txBody>
      </p:sp>
      <p:sp>
        <p:nvSpPr>
          <p:cNvPr id="4" name="Plassholder for dato 3"/>
          <p:cNvSpPr>
            <a:spLocks noGrp="1"/>
          </p:cNvSpPr>
          <p:nvPr>
            <p:ph type="dt" sz="half" idx="11"/>
          </p:nvPr>
        </p:nvSpPr>
        <p:spPr/>
        <p:txBody>
          <a:bodyPr/>
          <a:lstStyle/>
          <a:p>
            <a:fld id="{E8502969-D4D9-294A-9C4F-AF239C735138}" type="datetime1">
              <a:rPr lang="nb-NO" smtClean="0"/>
              <a:pPr/>
              <a:t>29.11.2017</a:t>
            </a:fld>
            <a:endParaRPr lang="nb-NO" dirty="0"/>
          </a:p>
        </p:txBody>
      </p:sp>
      <p:sp>
        <p:nvSpPr>
          <p:cNvPr id="5" name="Plassholder for bunntekst 4"/>
          <p:cNvSpPr>
            <a:spLocks noGrp="1"/>
          </p:cNvSpPr>
          <p:nvPr>
            <p:ph type="ftr" sz="quarter" idx="12"/>
          </p:nvPr>
        </p:nvSpPr>
        <p:spPr/>
        <p:txBody>
          <a:bodyPr/>
          <a:lstStyle/>
          <a:p>
            <a:endParaRPr lang="nb-NO" dirty="0"/>
          </a:p>
        </p:txBody>
      </p:sp>
      <p:sp>
        <p:nvSpPr>
          <p:cNvPr id="6" name="Plassholder for innhold 5"/>
          <p:cNvSpPr>
            <a:spLocks noGrp="1"/>
          </p:cNvSpPr>
          <p:nvPr>
            <p:ph sz="quarter" idx="13"/>
          </p:nvPr>
        </p:nvSpPr>
        <p:spPr/>
        <p:txBody>
          <a:bodyPr/>
          <a:lstStyle/>
          <a:p>
            <a:r>
              <a:rPr lang="nb-NO" dirty="0"/>
              <a:t>Kartlegging i 5 kommuner juni 2017</a:t>
            </a:r>
          </a:p>
          <a:p>
            <a:r>
              <a:rPr lang="nb-NO" dirty="0"/>
              <a:t>Møte med leverandører august 2017</a:t>
            </a:r>
          </a:p>
          <a:p>
            <a:r>
              <a:rPr lang="nb-NO" dirty="0"/>
              <a:t>Klargjøre tiltakspakker høst 2017</a:t>
            </a:r>
          </a:p>
          <a:p>
            <a:r>
              <a:rPr lang="nb-NO" dirty="0"/>
              <a:t>Iverksette tiltak vår 2018 - 2019</a:t>
            </a:r>
          </a:p>
          <a:p>
            <a:endParaRPr lang="nb-NO" dirty="0"/>
          </a:p>
        </p:txBody>
      </p:sp>
      <p:sp>
        <p:nvSpPr>
          <p:cNvPr id="7" name="Plassholder for innhold 6"/>
          <p:cNvSpPr>
            <a:spLocks noGrp="1"/>
          </p:cNvSpPr>
          <p:nvPr>
            <p:ph sz="quarter" idx="14"/>
          </p:nvPr>
        </p:nvSpPr>
        <p:spPr/>
        <p:txBody>
          <a:bodyPr/>
          <a:lstStyle/>
          <a:p>
            <a:endParaRPr lang="nb-NO" dirty="0"/>
          </a:p>
        </p:txBody>
      </p:sp>
      <p:pic>
        <p:nvPicPr>
          <p:cNvPr id="9" name="Bilde 8"/>
          <p:cNvPicPr>
            <a:picLocks noChangeAspect="1"/>
          </p:cNvPicPr>
          <p:nvPr/>
        </p:nvPicPr>
        <p:blipFill>
          <a:blip r:embed="rId3"/>
          <a:stretch>
            <a:fillRect/>
          </a:stretch>
        </p:blipFill>
        <p:spPr>
          <a:xfrm>
            <a:off x="7632171" y="1602508"/>
            <a:ext cx="3630480" cy="4493168"/>
          </a:xfrm>
          <a:prstGeom prst="rect">
            <a:avLst/>
          </a:prstGeom>
        </p:spPr>
      </p:pic>
    </p:spTree>
    <p:extLst>
      <p:ext uri="{BB962C8B-B14F-4D97-AF65-F5344CB8AC3E}">
        <p14:creationId xmlns:p14="http://schemas.microsoft.com/office/powerpoint/2010/main" val="362972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788</Words>
  <Application>Microsoft Macintosh PowerPoint</Application>
  <PresentationFormat>Widescreen</PresentationFormat>
  <Paragraphs>149</Paragraphs>
  <Slides>20</Slides>
  <Notes>17</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20</vt:i4>
      </vt:variant>
    </vt:vector>
  </HeadingPairs>
  <TitlesOfParts>
    <vt:vector size="27" baseType="lpstr">
      <vt:lpstr>Arial</vt:lpstr>
      <vt:lpstr>Calibri</vt:lpstr>
      <vt:lpstr>Calibri Light</vt:lpstr>
      <vt:lpstr>Helvetica</vt:lpstr>
      <vt:lpstr>Lucida Grande</vt:lpstr>
      <vt:lpstr>Times New Roman</vt:lpstr>
      <vt:lpstr>Office-tema</vt:lpstr>
      <vt:lpstr>Tema 7 Tilgang til relevante data for bruk i plan- og byggesaksprosessen – DOK-analyse og «orden i eget hus» </vt:lpstr>
      <vt:lpstr>PowerPoint-presentasjon</vt:lpstr>
      <vt:lpstr>Eksempler på relevante data som tjenester i en plan- og byggesaksprosess...</vt:lpstr>
      <vt:lpstr>PowerPoint-presentasjon</vt:lpstr>
      <vt:lpstr>PowerPoint-presentasjon</vt:lpstr>
      <vt:lpstr>Prosjektet Plan- og geodata til selvbetjening -Geolett </vt:lpstr>
      <vt:lpstr>Målet med prosjektet er å:  </vt:lpstr>
      <vt:lpstr>PowerPoint-presentasjon</vt:lpstr>
      <vt:lpstr>Aktiviteter</vt:lpstr>
      <vt:lpstr>Kartlegging</vt:lpstr>
      <vt:lpstr>Innspill i intervjuer</vt:lpstr>
      <vt:lpstr>Private tjenesteplattformer…</vt:lpstr>
      <vt:lpstr>Reguleringsplaner</vt:lpstr>
      <vt:lpstr>Standardkart med koter, nabogrenser etc.</vt:lpstr>
      <vt:lpstr> Aktsomhet kulturminner</vt:lpstr>
      <vt:lpstr>Støysoner</vt:lpstr>
      <vt:lpstr>Vann og Avløp</vt:lpstr>
      <vt:lpstr>  Aktsomhetskart flomfare og havstigning</vt:lpstr>
      <vt:lpstr>Aktomhets-kart forurenset grunn</vt:lpstr>
      <vt:lpstr>PowerPoint-presentasjon</vt:lpstr>
    </vt:vector>
  </TitlesOfParts>
  <Company/>
  <LinksUpToDate>false</LinksUpToDate>
  <SharedDoc>false</SharedDoc>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7 Tilgang til relevante data for bruk i plan- og byggesaksprosessen – DOK-analyse og «orden i eget hus» </dc:title>
  <dc:creator>Sindre Haarr</dc:creator>
  <cp:lastModifiedBy>Sindre Haarr</cp:lastModifiedBy>
  <cp:revision>1</cp:revision>
  <dcterms:created xsi:type="dcterms:W3CDTF">2017-11-29T09:34:11Z</dcterms:created>
  <dcterms:modified xsi:type="dcterms:W3CDTF">2017-11-29T09:35:14Z</dcterms:modified>
</cp:coreProperties>
</file>