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599"/>
  </p:normalViewPr>
  <p:slideViewPr>
    <p:cSldViewPr snapToGrid="0" snapToObjects="1">
      <p:cViewPr varScale="1">
        <p:scale>
          <a:sx n="90" d="100"/>
          <a:sy n="90" d="100"/>
        </p:scale>
        <p:origin x="23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2C054-B8CB-134E-B8B0-DE9BD5780921}" type="datetimeFigureOut">
              <a:rPr lang="nb-NO" smtClean="0"/>
              <a:t>29.11.2017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DC439-40C1-5246-A38F-033CBBECAA11}" type="slidenum">
              <a:rPr lang="nb-NO" smtClean="0"/>
              <a:t>‹#›</a:t>
            </a:fld>
            <a:endParaRPr lang="nb-NO"/>
          </a:p>
        </p:txBody>
      </p:sp>
    </p:spTree>
    <p:extLst>
      <p:ext uri="{BB962C8B-B14F-4D97-AF65-F5344CB8AC3E}">
        <p14:creationId xmlns:p14="http://schemas.microsoft.com/office/powerpoint/2010/main" val="297429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dirty="0"/>
          </a:p>
          <a:p>
            <a:r>
              <a:rPr lang="nb-NO" sz="1200" b="1" dirty="0"/>
              <a:t>Digitaliseringsstrategi 2017 – 2020</a:t>
            </a:r>
          </a:p>
          <a:p>
            <a:endParaRPr lang="nb-NO" sz="1200" dirty="0"/>
          </a:p>
          <a:p>
            <a:r>
              <a:rPr lang="nb-NO" sz="1200" b="0" dirty="0"/>
              <a:t>Det anbefales at digitalisering</a:t>
            </a:r>
            <a:r>
              <a:rPr lang="nb-NO" sz="1200" b="0" baseline="0" dirty="0"/>
              <a:t> av tjenesteområdet plan, bygg og </a:t>
            </a:r>
            <a:r>
              <a:rPr lang="nb-NO" sz="1200" b="0" baseline="0" dirty="0" err="1"/>
              <a:t>geodata</a:t>
            </a:r>
            <a:r>
              <a:rPr lang="nb-NO" sz="1200" b="0" baseline="0" dirty="0"/>
              <a:t> skjer i samspill med det generelle digitaliseringsarbeidet i kommunen. Da vil vi anbefale at kommunen tar utgangspunkt i KS sin digitaliseringsstrategi og benytter denne som en mal for dette arbeidet lokalt.</a:t>
            </a:r>
            <a:endParaRPr lang="nb-NO" sz="1200" b="0" dirty="0"/>
          </a:p>
          <a:p>
            <a:endParaRPr lang="nb-NO" sz="1200" b="0" dirty="0"/>
          </a:p>
          <a:p>
            <a:r>
              <a:rPr lang="nb-NO" sz="1200" dirty="0"/>
              <a:t>Samfunnsmessige utfordringer som lavere økonomisk vekst, demografi, klima, migrasjon og inkludering gjør at vi må tenke nytt om etablerte løsninger og tjenester.  Digitalisering er en del av løsningen.</a:t>
            </a:r>
            <a:r>
              <a:rPr lang="nb-NO" sz="1200" baseline="0" dirty="0"/>
              <a:t> Det handler i</a:t>
            </a:r>
            <a:r>
              <a:rPr lang="nb-NO" sz="1200" dirty="0"/>
              <a:t> stor grad om endring og fornyelse av tjenester, prosesser og arbeidsmåter.  Arbeidet krever god ledelse, aktiv organisasjonsutvikling og tålmodig </a:t>
            </a:r>
            <a:r>
              <a:rPr lang="nb-NO" sz="1200" dirty="0" err="1"/>
              <a:t>kulturbygging</a:t>
            </a:r>
            <a:r>
              <a:rPr lang="nb-NO" sz="1200" dirty="0"/>
              <a:t>.</a:t>
            </a:r>
          </a:p>
          <a:p>
            <a:endParaRPr lang="nb-NO" sz="1200" dirty="0"/>
          </a:p>
          <a:p>
            <a:r>
              <a:rPr lang="nb-NO" sz="1200" dirty="0"/>
              <a:t>I arbeidet med den nye digitaliseringsstrategien har vi lagt Digital Agenda til grunn og strategien skal speile de nasjonale satsingsområdene. </a:t>
            </a:r>
          </a:p>
          <a:p>
            <a:endParaRPr lang="nb-NO" sz="1200" dirty="0"/>
          </a:p>
          <a:p>
            <a:r>
              <a:rPr lang="nb-NO" sz="1200" dirty="0"/>
              <a:t>Digitaliseringsstrategien er overordnet og retter seg særlig mot ledere, politikere og staten. </a:t>
            </a:r>
          </a:p>
          <a:p>
            <a:endParaRPr lang="nb-NO" sz="1200" dirty="0"/>
          </a:p>
          <a:p>
            <a:r>
              <a:rPr lang="nb-NO" sz="1200" dirty="0"/>
              <a:t>Fram i mot år 2020 ser vi :</a:t>
            </a:r>
          </a:p>
          <a:p>
            <a:pPr marL="170113" indent="-170113">
              <a:buFont typeface="Arial" pitchFamily="34" charset="0"/>
              <a:buChar char="•"/>
            </a:pPr>
            <a:r>
              <a:rPr lang="nb-NO" sz="1200" dirty="0"/>
              <a:t>Det er et lederansvar å sikre at det faktisk leveres merverdi gjennom digitaliseringsinitiativene som igangsettes.</a:t>
            </a:r>
            <a:r>
              <a:rPr lang="nb-NO" sz="1200" baseline="0" dirty="0"/>
              <a:t> </a:t>
            </a:r>
            <a:br>
              <a:rPr lang="nb-NO" sz="1200" baseline="0" dirty="0"/>
            </a:br>
            <a:r>
              <a:rPr lang="nb-NO" sz="1200" dirty="0"/>
              <a:t>Derfor bør alle kommuner og fylkeskommuner ha utarbeidet digitaliseringsstrategi og handlingsplan</a:t>
            </a:r>
            <a:br>
              <a:rPr lang="nb-NO" sz="1200" dirty="0"/>
            </a:br>
            <a:endParaRPr lang="nb-NO" sz="1200" dirty="0"/>
          </a:p>
          <a:p>
            <a:pPr marL="170113" indent="-170113">
              <a:buFont typeface="Arial" pitchFamily="34" charset="0"/>
              <a:buChar char="•"/>
            </a:pPr>
            <a:r>
              <a:rPr lang="nb-NO" sz="1200" baseline="0" dirty="0"/>
              <a:t>Behov for gode modeller for finansiering, organisering og styring av digitaliseringsarbeidet i kommunal sektor er viktige virkemidler for å lykkes med digitaliseringen i kommuner og fylkeskommuner. </a:t>
            </a:r>
          </a:p>
          <a:p>
            <a:pPr marL="170113" indent="-170113">
              <a:buFont typeface="Arial" pitchFamily="34" charset="0"/>
              <a:buChar char="•"/>
            </a:pPr>
            <a:endParaRPr lang="nb-NO" sz="1200" baseline="0" dirty="0"/>
          </a:p>
          <a:p>
            <a:pPr marL="170113" indent="-170113">
              <a:buFont typeface="Arial" pitchFamily="34" charset="0"/>
              <a:buChar char="•"/>
            </a:pPr>
            <a:r>
              <a:rPr lang="nb-NO" sz="1200" dirty="0"/>
              <a:t>Behov</a:t>
            </a:r>
            <a:r>
              <a:rPr lang="nb-NO" sz="1200" baseline="0" dirty="0"/>
              <a:t> for helhetlig tilnærming i digitalisering av kommunal sektor</a:t>
            </a:r>
          </a:p>
          <a:p>
            <a:pPr marL="453634" lvl="1" indent="0">
              <a:buFont typeface="Arial" pitchFamily="34" charset="0"/>
              <a:buNone/>
            </a:pPr>
            <a:r>
              <a:rPr lang="nb-NO" sz="1200" baseline="0" dirty="0"/>
              <a:t>-  Felleskomponenter – både nasjonale og felles kommunale</a:t>
            </a:r>
          </a:p>
          <a:p>
            <a:pPr marL="625084" lvl="1" indent="-171450">
              <a:buFontTx/>
              <a:buChar char="-"/>
            </a:pPr>
            <a:r>
              <a:rPr lang="nb-NO" sz="1200" baseline="0" dirty="0"/>
              <a:t>Felles premisser for samarbeid og samordning med staten (én stemme)</a:t>
            </a:r>
          </a:p>
          <a:p>
            <a:pPr marL="625084" lvl="1" indent="-171450">
              <a:buFontTx/>
              <a:buChar char="-"/>
            </a:pPr>
            <a:r>
              <a:rPr lang="nb-NO" sz="1200" baseline="0" dirty="0"/>
              <a:t>Brukerreiser</a:t>
            </a:r>
          </a:p>
          <a:p>
            <a:pPr marL="625084" lvl="1" indent="-171450">
              <a:buFontTx/>
              <a:buChar char="-"/>
            </a:pPr>
            <a:br>
              <a:rPr lang="nb-NO" sz="1200" dirty="0"/>
            </a:br>
            <a:endParaRPr lang="nb-NO" sz="1200" dirty="0"/>
          </a:p>
          <a:p>
            <a:pPr marL="170113" indent="-170113">
              <a:buFont typeface="Arial" pitchFamily="34" charset="0"/>
              <a:buChar char="•"/>
            </a:pPr>
            <a:r>
              <a:rPr lang="nb-NO" sz="1200" dirty="0"/>
              <a:t>Behov for helhetlige og sammenhengende digitale løsninger </a:t>
            </a:r>
          </a:p>
          <a:p>
            <a:pPr marL="625006" lvl="1" indent="-171372">
              <a:buFontTx/>
              <a:buChar char="-"/>
            </a:pPr>
            <a:r>
              <a:rPr lang="nb-NO" sz="1200" dirty="0"/>
              <a:t>for å møte innbyggernes og næringslivets behov, </a:t>
            </a:r>
          </a:p>
          <a:p>
            <a:pPr marL="625006" lvl="1" indent="-171372">
              <a:buFontTx/>
              <a:buChar char="-"/>
            </a:pPr>
            <a:r>
              <a:rPr lang="nb-NO" sz="1200" dirty="0"/>
              <a:t>kunne utnytte digitale data i planlegging og oppfølging av egne tjenester på best mulig måte</a:t>
            </a:r>
          </a:p>
          <a:p>
            <a:pPr marL="453634" lvl="1" indent="0">
              <a:buFontTx/>
              <a:buNone/>
            </a:pPr>
            <a:endParaRPr lang="nb-NO" sz="1200" dirty="0"/>
          </a:p>
          <a:p>
            <a:pPr marL="171450" lvl="0" indent="-171450">
              <a:buFont typeface="Arial" pitchFamily="34" charset="0"/>
              <a:buChar char="•"/>
            </a:pPr>
            <a:r>
              <a:rPr lang="nb-NO" sz="1200" dirty="0"/>
              <a:t>Behov for økt verdiskaping og innovasjon</a:t>
            </a:r>
            <a:br>
              <a:rPr lang="nb-NO" sz="1200" baseline="0" dirty="0"/>
            </a:br>
            <a:endParaRPr lang="nb-NO" sz="1200" baseline="0" dirty="0"/>
          </a:p>
          <a:p>
            <a:pPr marL="0" indent="0">
              <a:buFont typeface="Arial" pitchFamily="34" charset="0"/>
              <a:buNone/>
            </a:pPr>
            <a:br>
              <a:rPr lang="nb-NO" sz="1200" baseline="0" dirty="0"/>
            </a:br>
            <a:endParaRPr lang="nb-NO" sz="1200" baseline="0" dirty="0"/>
          </a:p>
          <a:p>
            <a:pPr marL="623747" lvl="1" indent="-170113">
              <a:buFont typeface="Arial" pitchFamily="34" charset="0"/>
              <a:buChar char="•"/>
            </a:pPr>
            <a:endParaRPr lang="nb-NO" sz="1200" baseline="0" dirty="0"/>
          </a:p>
          <a:p>
            <a:pPr marL="623747" lvl="1" indent="-170113">
              <a:buFont typeface="Arial" pitchFamily="34" charset="0"/>
              <a:buChar char="•"/>
            </a:pPr>
            <a:endParaRPr lang="nb-NO" sz="1200" baseline="0" dirty="0"/>
          </a:p>
        </p:txBody>
      </p:sp>
      <p:sp>
        <p:nvSpPr>
          <p:cNvPr id="4" name="Plassholder for lysbildenummer 3"/>
          <p:cNvSpPr>
            <a:spLocks noGrp="1"/>
          </p:cNvSpPr>
          <p:nvPr>
            <p:ph type="sldNum" sz="quarter" idx="10"/>
          </p:nvPr>
        </p:nvSpPr>
        <p:spPr/>
        <p:txBody>
          <a:bodyPr/>
          <a:lstStyle/>
          <a:p>
            <a:fld id="{B798FF9C-310D-44A6-8DD2-91685EC7B96C}" type="slidenum">
              <a:rPr lang="nb-NO" smtClean="0"/>
              <a:t>2</a:t>
            </a:fld>
            <a:endParaRPr lang="nb-NO"/>
          </a:p>
        </p:txBody>
      </p:sp>
    </p:spTree>
    <p:extLst>
      <p:ext uri="{BB962C8B-B14F-4D97-AF65-F5344CB8AC3E}">
        <p14:creationId xmlns:p14="http://schemas.microsoft.com/office/powerpoint/2010/main" val="230178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798FF9C-310D-44A6-8DD2-91685EC7B96C}" type="slidenum">
              <a:rPr lang="nb-NO" smtClean="0">
                <a:solidFill>
                  <a:prstClr val="black"/>
                </a:solidFill>
              </a:rPr>
              <a:pPr/>
              <a:t>3</a:t>
            </a:fld>
            <a:endParaRPr lang="nb-NO">
              <a:solidFill>
                <a:prstClr val="black"/>
              </a:solidFill>
            </a:endParaRPr>
          </a:p>
        </p:txBody>
      </p:sp>
    </p:spTree>
    <p:extLst>
      <p:ext uri="{BB962C8B-B14F-4D97-AF65-F5344CB8AC3E}">
        <p14:creationId xmlns:p14="http://schemas.microsoft.com/office/powerpoint/2010/main" val="351186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4</a:t>
            </a:fld>
            <a:endParaRPr lang="nb-NO"/>
          </a:p>
        </p:txBody>
      </p:sp>
    </p:spTree>
    <p:extLst>
      <p:ext uri="{BB962C8B-B14F-4D97-AF65-F5344CB8AC3E}">
        <p14:creationId xmlns:p14="http://schemas.microsoft.com/office/powerpoint/2010/main" val="420862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KS sin verktøykasse finner du under tjenesteområder dersom</a:t>
            </a:r>
            <a:r>
              <a:rPr lang="nb-NO" baseline="0" dirty="0"/>
              <a:t> du starter med digitaliseringsstrategien. «Veiviser» gir gode råd og innspill til hvordan kommunene kan legge opp digitaliseringsarbeidet som nevnt tidligere. Under inngangen «verktøy» finner kommunen og systemleverandørene gjeldende produktspesifikasjoner og andre verktøy som vi anbefaler legges til grunn når kommunen skal anskaffe nye løsninger.</a:t>
            </a:r>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7</a:t>
            </a:fld>
            <a:endParaRPr lang="nb-NO"/>
          </a:p>
        </p:txBody>
      </p:sp>
    </p:spTree>
    <p:extLst>
      <p:ext uri="{BB962C8B-B14F-4D97-AF65-F5344CB8AC3E}">
        <p14:creationId xmlns:p14="http://schemas.microsoft.com/office/powerpoint/2010/main" val="118597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017891-C93D-8648-814D-9D81CB5F377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BB8BC08-CBC8-4A4E-8C6B-DC3EBAAB4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7A06D3D0-FC4F-D546-B6C1-9C4B1E4EDEB2}"/>
              </a:ext>
            </a:extLst>
          </p:cNvPr>
          <p:cNvSpPr>
            <a:spLocks noGrp="1"/>
          </p:cNvSpPr>
          <p:nvPr>
            <p:ph type="dt" sz="half" idx="10"/>
          </p:nvPr>
        </p:nvSpPr>
        <p:spPr/>
        <p:txBody>
          <a:bodyPr/>
          <a:lstStyle/>
          <a:p>
            <a:fld id="{1BE31A93-C4E9-1349-BD08-97C2A8FD1751}" type="datetimeFigureOut">
              <a:rPr lang="nb-NO" smtClean="0"/>
              <a:t>29.11.2017</a:t>
            </a:fld>
            <a:endParaRPr lang="nb-NO"/>
          </a:p>
        </p:txBody>
      </p:sp>
      <p:sp>
        <p:nvSpPr>
          <p:cNvPr id="5" name="Plassholder for bunntekst 4">
            <a:extLst>
              <a:ext uri="{FF2B5EF4-FFF2-40B4-BE49-F238E27FC236}">
                <a16:creationId xmlns:a16="http://schemas.microsoft.com/office/drawing/2014/main" id="{B728D6E3-F2DB-4648-B148-7255467FF52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693A5E7-C6E8-0C4F-BD87-65DB77F80B1F}"/>
              </a:ext>
            </a:extLst>
          </p:cNvPr>
          <p:cNvSpPr>
            <a:spLocks noGrp="1"/>
          </p:cNvSpPr>
          <p:nvPr>
            <p:ph type="sldNum" sz="quarter" idx="12"/>
          </p:nvPr>
        </p:nvSpPr>
        <p:spPr/>
        <p:txBody>
          <a:bodyPr/>
          <a:lstStyle/>
          <a:p>
            <a:fld id="{1F757D79-706D-034A-BC11-08F0FA77A716}" type="slidenum">
              <a:rPr lang="nb-NO" smtClean="0"/>
              <a:t>‹#›</a:t>
            </a:fld>
            <a:endParaRPr lang="nb-NO"/>
          </a:p>
        </p:txBody>
      </p:sp>
    </p:spTree>
    <p:extLst>
      <p:ext uri="{BB962C8B-B14F-4D97-AF65-F5344CB8AC3E}">
        <p14:creationId xmlns:p14="http://schemas.microsoft.com/office/powerpoint/2010/main" val="201696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1A41A8-D1B4-AC45-81F0-A2B4A2F9438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800C179-E64E-174F-825B-821A937193C4}"/>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F6CF9AC-1F8A-BA41-BF72-6E3188EFB2E8}"/>
              </a:ext>
            </a:extLst>
          </p:cNvPr>
          <p:cNvSpPr>
            <a:spLocks noGrp="1"/>
          </p:cNvSpPr>
          <p:nvPr>
            <p:ph type="dt" sz="half" idx="10"/>
          </p:nvPr>
        </p:nvSpPr>
        <p:spPr/>
        <p:txBody>
          <a:bodyPr/>
          <a:lstStyle/>
          <a:p>
            <a:fld id="{1BE31A93-C4E9-1349-BD08-97C2A8FD1751}" type="datetimeFigureOut">
              <a:rPr lang="nb-NO" smtClean="0"/>
              <a:t>29.11.2017</a:t>
            </a:fld>
            <a:endParaRPr lang="nb-NO"/>
          </a:p>
        </p:txBody>
      </p:sp>
      <p:sp>
        <p:nvSpPr>
          <p:cNvPr id="5" name="Plassholder for bunntekst 4">
            <a:extLst>
              <a:ext uri="{FF2B5EF4-FFF2-40B4-BE49-F238E27FC236}">
                <a16:creationId xmlns:a16="http://schemas.microsoft.com/office/drawing/2014/main" id="{FC1C9185-3CEB-F24E-8D8D-550A928FD4F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30D275A-3D39-E946-9C06-E4C2859CE359}"/>
              </a:ext>
            </a:extLst>
          </p:cNvPr>
          <p:cNvSpPr>
            <a:spLocks noGrp="1"/>
          </p:cNvSpPr>
          <p:nvPr>
            <p:ph type="sldNum" sz="quarter" idx="12"/>
          </p:nvPr>
        </p:nvSpPr>
        <p:spPr/>
        <p:txBody>
          <a:bodyPr/>
          <a:lstStyle/>
          <a:p>
            <a:fld id="{1F757D79-706D-034A-BC11-08F0FA77A716}" type="slidenum">
              <a:rPr lang="nb-NO" smtClean="0"/>
              <a:t>‹#›</a:t>
            </a:fld>
            <a:endParaRPr lang="nb-NO"/>
          </a:p>
        </p:txBody>
      </p:sp>
    </p:spTree>
    <p:extLst>
      <p:ext uri="{BB962C8B-B14F-4D97-AF65-F5344CB8AC3E}">
        <p14:creationId xmlns:p14="http://schemas.microsoft.com/office/powerpoint/2010/main" val="425274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E15A971-D382-FE40-8426-892EAC70C3E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1B71207-DB52-F647-B661-0F302FE2269A}"/>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7145FF9-1935-0841-AE83-6696EFCDD55F}"/>
              </a:ext>
            </a:extLst>
          </p:cNvPr>
          <p:cNvSpPr>
            <a:spLocks noGrp="1"/>
          </p:cNvSpPr>
          <p:nvPr>
            <p:ph type="dt" sz="half" idx="10"/>
          </p:nvPr>
        </p:nvSpPr>
        <p:spPr/>
        <p:txBody>
          <a:bodyPr/>
          <a:lstStyle/>
          <a:p>
            <a:fld id="{1BE31A93-C4E9-1349-BD08-97C2A8FD1751}" type="datetimeFigureOut">
              <a:rPr lang="nb-NO" smtClean="0"/>
              <a:t>29.11.2017</a:t>
            </a:fld>
            <a:endParaRPr lang="nb-NO"/>
          </a:p>
        </p:txBody>
      </p:sp>
      <p:sp>
        <p:nvSpPr>
          <p:cNvPr id="5" name="Plassholder for bunntekst 4">
            <a:extLst>
              <a:ext uri="{FF2B5EF4-FFF2-40B4-BE49-F238E27FC236}">
                <a16:creationId xmlns:a16="http://schemas.microsoft.com/office/drawing/2014/main" id="{ACE58BEA-5A5D-8A41-AFAE-7A1D4F9575D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653620D-B0FA-9745-AC9C-9861BEB887CF}"/>
              </a:ext>
            </a:extLst>
          </p:cNvPr>
          <p:cNvSpPr>
            <a:spLocks noGrp="1"/>
          </p:cNvSpPr>
          <p:nvPr>
            <p:ph type="sldNum" sz="quarter" idx="12"/>
          </p:nvPr>
        </p:nvSpPr>
        <p:spPr/>
        <p:txBody>
          <a:bodyPr/>
          <a:lstStyle/>
          <a:p>
            <a:fld id="{1F757D79-706D-034A-BC11-08F0FA77A716}" type="slidenum">
              <a:rPr lang="nb-NO" smtClean="0"/>
              <a:t>‹#›</a:t>
            </a:fld>
            <a:endParaRPr lang="nb-NO"/>
          </a:p>
        </p:txBody>
      </p:sp>
    </p:spTree>
    <p:extLst>
      <p:ext uri="{BB962C8B-B14F-4D97-AF65-F5344CB8AC3E}">
        <p14:creationId xmlns:p14="http://schemas.microsoft.com/office/powerpoint/2010/main" val="315400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dirty="0"/>
              <a:t>Klikk for å redigere tittelstil</a:t>
            </a:r>
          </a:p>
        </p:txBody>
      </p:sp>
      <p:pic>
        <p:nvPicPr>
          <p:cNvPr id="9" name="Bilde 8" descr="kommunelenka.png"/>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pic>
        <p:nvPicPr>
          <p:cNvPr id="10" name="Bilde 9" descr="NKF_K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067" y="339780"/>
            <a:ext cx="2407015" cy="707945"/>
          </a:xfrm>
          <a:prstGeom prst="rect">
            <a:avLst/>
          </a:prstGeom>
        </p:spPr>
      </p:pic>
    </p:spTree>
    <p:extLst>
      <p:ext uri="{BB962C8B-B14F-4D97-AF65-F5344CB8AC3E}">
        <p14:creationId xmlns:p14="http://schemas.microsoft.com/office/powerpoint/2010/main" val="1032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CA7E69-CDE7-9C45-9CE0-CF652D73CB0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AEE992B-C6D5-434F-AB22-597E2FA860E4}"/>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A63D0B1-665E-814D-9EA1-BAB24B50B4D9}"/>
              </a:ext>
            </a:extLst>
          </p:cNvPr>
          <p:cNvSpPr>
            <a:spLocks noGrp="1"/>
          </p:cNvSpPr>
          <p:nvPr>
            <p:ph type="dt" sz="half" idx="10"/>
          </p:nvPr>
        </p:nvSpPr>
        <p:spPr/>
        <p:txBody>
          <a:bodyPr/>
          <a:lstStyle/>
          <a:p>
            <a:fld id="{1BE31A93-C4E9-1349-BD08-97C2A8FD1751}" type="datetimeFigureOut">
              <a:rPr lang="nb-NO" smtClean="0"/>
              <a:t>29.11.2017</a:t>
            </a:fld>
            <a:endParaRPr lang="nb-NO"/>
          </a:p>
        </p:txBody>
      </p:sp>
      <p:sp>
        <p:nvSpPr>
          <p:cNvPr id="5" name="Plassholder for bunntekst 4">
            <a:extLst>
              <a:ext uri="{FF2B5EF4-FFF2-40B4-BE49-F238E27FC236}">
                <a16:creationId xmlns:a16="http://schemas.microsoft.com/office/drawing/2014/main" id="{DCAC4C02-5814-3243-A854-5C1DA62A8CE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FB9656C-572E-E945-8394-92E186FFA94E}"/>
              </a:ext>
            </a:extLst>
          </p:cNvPr>
          <p:cNvSpPr>
            <a:spLocks noGrp="1"/>
          </p:cNvSpPr>
          <p:nvPr>
            <p:ph type="sldNum" sz="quarter" idx="12"/>
          </p:nvPr>
        </p:nvSpPr>
        <p:spPr/>
        <p:txBody>
          <a:bodyPr/>
          <a:lstStyle/>
          <a:p>
            <a:fld id="{1F757D79-706D-034A-BC11-08F0FA77A716}" type="slidenum">
              <a:rPr lang="nb-NO" smtClean="0"/>
              <a:t>‹#›</a:t>
            </a:fld>
            <a:endParaRPr lang="nb-NO"/>
          </a:p>
        </p:txBody>
      </p:sp>
    </p:spTree>
    <p:extLst>
      <p:ext uri="{BB962C8B-B14F-4D97-AF65-F5344CB8AC3E}">
        <p14:creationId xmlns:p14="http://schemas.microsoft.com/office/powerpoint/2010/main" val="429233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CA1776-00D0-294C-9034-A0F627A27AA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A888D277-48BC-854B-8188-ED3985D57F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B1DD58FF-22DC-0048-8F31-D093E04D82C7}"/>
              </a:ext>
            </a:extLst>
          </p:cNvPr>
          <p:cNvSpPr>
            <a:spLocks noGrp="1"/>
          </p:cNvSpPr>
          <p:nvPr>
            <p:ph type="dt" sz="half" idx="10"/>
          </p:nvPr>
        </p:nvSpPr>
        <p:spPr/>
        <p:txBody>
          <a:bodyPr/>
          <a:lstStyle/>
          <a:p>
            <a:fld id="{1BE31A93-C4E9-1349-BD08-97C2A8FD1751}" type="datetimeFigureOut">
              <a:rPr lang="nb-NO" smtClean="0"/>
              <a:t>29.11.2017</a:t>
            </a:fld>
            <a:endParaRPr lang="nb-NO"/>
          </a:p>
        </p:txBody>
      </p:sp>
      <p:sp>
        <p:nvSpPr>
          <p:cNvPr id="5" name="Plassholder for bunntekst 4">
            <a:extLst>
              <a:ext uri="{FF2B5EF4-FFF2-40B4-BE49-F238E27FC236}">
                <a16:creationId xmlns:a16="http://schemas.microsoft.com/office/drawing/2014/main" id="{5E04C09A-985B-754F-9CDB-1F02D8100DC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786FACF-67BD-0F42-AE67-A1E1125B4398}"/>
              </a:ext>
            </a:extLst>
          </p:cNvPr>
          <p:cNvSpPr>
            <a:spLocks noGrp="1"/>
          </p:cNvSpPr>
          <p:nvPr>
            <p:ph type="sldNum" sz="quarter" idx="12"/>
          </p:nvPr>
        </p:nvSpPr>
        <p:spPr/>
        <p:txBody>
          <a:bodyPr/>
          <a:lstStyle/>
          <a:p>
            <a:fld id="{1F757D79-706D-034A-BC11-08F0FA77A716}" type="slidenum">
              <a:rPr lang="nb-NO" smtClean="0"/>
              <a:t>‹#›</a:t>
            </a:fld>
            <a:endParaRPr lang="nb-NO"/>
          </a:p>
        </p:txBody>
      </p:sp>
    </p:spTree>
    <p:extLst>
      <p:ext uri="{BB962C8B-B14F-4D97-AF65-F5344CB8AC3E}">
        <p14:creationId xmlns:p14="http://schemas.microsoft.com/office/powerpoint/2010/main" val="58660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23E118-6D77-4849-8933-9B1DC15A494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E0F71A2-B173-FB43-9C68-7434EEF386CB}"/>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7F7F397-BBFB-574B-8C18-9C869727DCF4}"/>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662C4A7-22CF-644B-BDEC-DE575739E54B}"/>
              </a:ext>
            </a:extLst>
          </p:cNvPr>
          <p:cNvSpPr>
            <a:spLocks noGrp="1"/>
          </p:cNvSpPr>
          <p:nvPr>
            <p:ph type="dt" sz="half" idx="10"/>
          </p:nvPr>
        </p:nvSpPr>
        <p:spPr/>
        <p:txBody>
          <a:bodyPr/>
          <a:lstStyle/>
          <a:p>
            <a:fld id="{1BE31A93-C4E9-1349-BD08-97C2A8FD1751}" type="datetimeFigureOut">
              <a:rPr lang="nb-NO" smtClean="0"/>
              <a:t>29.11.2017</a:t>
            </a:fld>
            <a:endParaRPr lang="nb-NO"/>
          </a:p>
        </p:txBody>
      </p:sp>
      <p:sp>
        <p:nvSpPr>
          <p:cNvPr id="6" name="Plassholder for bunntekst 5">
            <a:extLst>
              <a:ext uri="{FF2B5EF4-FFF2-40B4-BE49-F238E27FC236}">
                <a16:creationId xmlns:a16="http://schemas.microsoft.com/office/drawing/2014/main" id="{1C30789B-83A2-D746-8E8E-5E02F885F8B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4E63F46-1778-8B42-B655-CE3C879E0AED}"/>
              </a:ext>
            </a:extLst>
          </p:cNvPr>
          <p:cNvSpPr>
            <a:spLocks noGrp="1"/>
          </p:cNvSpPr>
          <p:nvPr>
            <p:ph type="sldNum" sz="quarter" idx="12"/>
          </p:nvPr>
        </p:nvSpPr>
        <p:spPr/>
        <p:txBody>
          <a:bodyPr/>
          <a:lstStyle/>
          <a:p>
            <a:fld id="{1F757D79-706D-034A-BC11-08F0FA77A716}" type="slidenum">
              <a:rPr lang="nb-NO" smtClean="0"/>
              <a:t>‹#›</a:t>
            </a:fld>
            <a:endParaRPr lang="nb-NO"/>
          </a:p>
        </p:txBody>
      </p:sp>
    </p:spTree>
    <p:extLst>
      <p:ext uri="{BB962C8B-B14F-4D97-AF65-F5344CB8AC3E}">
        <p14:creationId xmlns:p14="http://schemas.microsoft.com/office/powerpoint/2010/main" val="123516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293F3E-2973-844C-8DE5-57EAF570179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A5A4E4E-FB69-1848-8E82-B5AD380EDD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F8CBD1A6-DECB-7845-8554-3BFE3F2370D2}"/>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F7A9FB3-D80F-134D-9EC3-BE9063E73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F0CCB289-2CF6-AC4C-8068-18408F62F374}"/>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03FAE74-18F4-C049-A301-26F9F5A7928C}"/>
              </a:ext>
            </a:extLst>
          </p:cNvPr>
          <p:cNvSpPr>
            <a:spLocks noGrp="1"/>
          </p:cNvSpPr>
          <p:nvPr>
            <p:ph type="dt" sz="half" idx="10"/>
          </p:nvPr>
        </p:nvSpPr>
        <p:spPr/>
        <p:txBody>
          <a:bodyPr/>
          <a:lstStyle/>
          <a:p>
            <a:fld id="{1BE31A93-C4E9-1349-BD08-97C2A8FD1751}" type="datetimeFigureOut">
              <a:rPr lang="nb-NO" smtClean="0"/>
              <a:t>29.11.2017</a:t>
            </a:fld>
            <a:endParaRPr lang="nb-NO"/>
          </a:p>
        </p:txBody>
      </p:sp>
      <p:sp>
        <p:nvSpPr>
          <p:cNvPr id="8" name="Plassholder for bunntekst 7">
            <a:extLst>
              <a:ext uri="{FF2B5EF4-FFF2-40B4-BE49-F238E27FC236}">
                <a16:creationId xmlns:a16="http://schemas.microsoft.com/office/drawing/2014/main" id="{868F203F-E61E-C348-A797-6E74B73A388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0599FB7C-C89D-1347-B9AF-3464EAEB1CD7}"/>
              </a:ext>
            </a:extLst>
          </p:cNvPr>
          <p:cNvSpPr>
            <a:spLocks noGrp="1"/>
          </p:cNvSpPr>
          <p:nvPr>
            <p:ph type="sldNum" sz="quarter" idx="12"/>
          </p:nvPr>
        </p:nvSpPr>
        <p:spPr/>
        <p:txBody>
          <a:bodyPr/>
          <a:lstStyle/>
          <a:p>
            <a:fld id="{1F757D79-706D-034A-BC11-08F0FA77A716}" type="slidenum">
              <a:rPr lang="nb-NO" smtClean="0"/>
              <a:t>‹#›</a:t>
            </a:fld>
            <a:endParaRPr lang="nb-NO"/>
          </a:p>
        </p:txBody>
      </p:sp>
    </p:spTree>
    <p:extLst>
      <p:ext uri="{BB962C8B-B14F-4D97-AF65-F5344CB8AC3E}">
        <p14:creationId xmlns:p14="http://schemas.microsoft.com/office/powerpoint/2010/main" val="97785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BDABCB-DE8D-494C-A164-96CB3CF3A4D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61ED841-BED8-3C48-8EE1-F8D80E1AED22}"/>
              </a:ext>
            </a:extLst>
          </p:cNvPr>
          <p:cNvSpPr>
            <a:spLocks noGrp="1"/>
          </p:cNvSpPr>
          <p:nvPr>
            <p:ph type="dt" sz="half" idx="10"/>
          </p:nvPr>
        </p:nvSpPr>
        <p:spPr/>
        <p:txBody>
          <a:bodyPr/>
          <a:lstStyle/>
          <a:p>
            <a:fld id="{1BE31A93-C4E9-1349-BD08-97C2A8FD1751}" type="datetimeFigureOut">
              <a:rPr lang="nb-NO" smtClean="0"/>
              <a:t>29.11.2017</a:t>
            </a:fld>
            <a:endParaRPr lang="nb-NO"/>
          </a:p>
        </p:txBody>
      </p:sp>
      <p:sp>
        <p:nvSpPr>
          <p:cNvPr id="4" name="Plassholder for bunntekst 3">
            <a:extLst>
              <a:ext uri="{FF2B5EF4-FFF2-40B4-BE49-F238E27FC236}">
                <a16:creationId xmlns:a16="http://schemas.microsoft.com/office/drawing/2014/main" id="{6E58A752-7BDE-494F-AA76-F6ADECDA0D4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5770A2F-938D-9441-8854-B6ED0288C324}"/>
              </a:ext>
            </a:extLst>
          </p:cNvPr>
          <p:cNvSpPr>
            <a:spLocks noGrp="1"/>
          </p:cNvSpPr>
          <p:nvPr>
            <p:ph type="sldNum" sz="quarter" idx="12"/>
          </p:nvPr>
        </p:nvSpPr>
        <p:spPr/>
        <p:txBody>
          <a:bodyPr/>
          <a:lstStyle/>
          <a:p>
            <a:fld id="{1F757D79-706D-034A-BC11-08F0FA77A716}" type="slidenum">
              <a:rPr lang="nb-NO" smtClean="0"/>
              <a:t>‹#›</a:t>
            </a:fld>
            <a:endParaRPr lang="nb-NO"/>
          </a:p>
        </p:txBody>
      </p:sp>
    </p:spTree>
    <p:extLst>
      <p:ext uri="{BB962C8B-B14F-4D97-AF65-F5344CB8AC3E}">
        <p14:creationId xmlns:p14="http://schemas.microsoft.com/office/powerpoint/2010/main" val="202992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5663C89-2007-B34A-806C-040D9FC08BC1}"/>
              </a:ext>
            </a:extLst>
          </p:cNvPr>
          <p:cNvSpPr>
            <a:spLocks noGrp="1"/>
          </p:cNvSpPr>
          <p:nvPr>
            <p:ph type="dt" sz="half" idx="10"/>
          </p:nvPr>
        </p:nvSpPr>
        <p:spPr/>
        <p:txBody>
          <a:bodyPr/>
          <a:lstStyle/>
          <a:p>
            <a:fld id="{1BE31A93-C4E9-1349-BD08-97C2A8FD1751}" type="datetimeFigureOut">
              <a:rPr lang="nb-NO" smtClean="0"/>
              <a:t>29.11.2017</a:t>
            </a:fld>
            <a:endParaRPr lang="nb-NO"/>
          </a:p>
        </p:txBody>
      </p:sp>
      <p:sp>
        <p:nvSpPr>
          <p:cNvPr id="3" name="Plassholder for bunntekst 2">
            <a:extLst>
              <a:ext uri="{FF2B5EF4-FFF2-40B4-BE49-F238E27FC236}">
                <a16:creationId xmlns:a16="http://schemas.microsoft.com/office/drawing/2014/main" id="{062D3E4E-8AD3-2B4C-A670-5B0A276E788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87C27C3-31D5-0747-AFD6-14BB11BB8B93}"/>
              </a:ext>
            </a:extLst>
          </p:cNvPr>
          <p:cNvSpPr>
            <a:spLocks noGrp="1"/>
          </p:cNvSpPr>
          <p:nvPr>
            <p:ph type="sldNum" sz="quarter" idx="12"/>
          </p:nvPr>
        </p:nvSpPr>
        <p:spPr/>
        <p:txBody>
          <a:bodyPr/>
          <a:lstStyle/>
          <a:p>
            <a:fld id="{1F757D79-706D-034A-BC11-08F0FA77A716}" type="slidenum">
              <a:rPr lang="nb-NO" smtClean="0"/>
              <a:t>‹#›</a:t>
            </a:fld>
            <a:endParaRPr lang="nb-NO"/>
          </a:p>
        </p:txBody>
      </p:sp>
    </p:spTree>
    <p:extLst>
      <p:ext uri="{BB962C8B-B14F-4D97-AF65-F5344CB8AC3E}">
        <p14:creationId xmlns:p14="http://schemas.microsoft.com/office/powerpoint/2010/main" val="399309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03159A-8876-6A4D-86C3-AC955748C97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6D0359F-EE8E-8448-9F2A-829A337B3E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3316DC1-404B-3F4D-AC0E-81FE7EDCB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31DE405C-EEBF-8C41-9E99-A08A1E08B555}"/>
              </a:ext>
            </a:extLst>
          </p:cNvPr>
          <p:cNvSpPr>
            <a:spLocks noGrp="1"/>
          </p:cNvSpPr>
          <p:nvPr>
            <p:ph type="dt" sz="half" idx="10"/>
          </p:nvPr>
        </p:nvSpPr>
        <p:spPr/>
        <p:txBody>
          <a:bodyPr/>
          <a:lstStyle/>
          <a:p>
            <a:fld id="{1BE31A93-C4E9-1349-BD08-97C2A8FD1751}" type="datetimeFigureOut">
              <a:rPr lang="nb-NO" smtClean="0"/>
              <a:t>29.11.2017</a:t>
            </a:fld>
            <a:endParaRPr lang="nb-NO"/>
          </a:p>
        </p:txBody>
      </p:sp>
      <p:sp>
        <p:nvSpPr>
          <p:cNvPr id="6" name="Plassholder for bunntekst 5">
            <a:extLst>
              <a:ext uri="{FF2B5EF4-FFF2-40B4-BE49-F238E27FC236}">
                <a16:creationId xmlns:a16="http://schemas.microsoft.com/office/drawing/2014/main" id="{82EA865B-2C60-8349-9CEE-E8A1DA088B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9425CCF-C498-C44A-A73E-2C2DB4F215E4}"/>
              </a:ext>
            </a:extLst>
          </p:cNvPr>
          <p:cNvSpPr>
            <a:spLocks noGrp="1"/>
          </p:cNvSpPr>
          <p:nvPr>
            <p:ph type="sldNum" sz="quarter" idx="12"/>
          </p:nvPr>
        </p:nvSpPr>
        <p:spPr/>
        <p:txBody>
          <a:bodyPr/>
          <a:lstStyle/>
          <a:p>
            <a:fld id="{1F757D79-706D-034A-BC11-08F0FA77A716}" type="slidenum">
              <a:rPr lang="nb-NO" smtClean="0"/>
              <a:t>‹#›</a:t>
            </a:fld>
            <a:endParaRPr lang="nb-NO"/>
          </a:p>
        </p:txBody>
      </p:sp>
    </p:spTree>
    <p:extLst>
      <p:ext uri="{BB962C8B-B14F-4D97-AF65-F5344CB8AC3E}">
        <p14:creationId xmlns:p14="http://schemas.microsoft.com/office/powerpoint/2010/main" val="188212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92C6E1-32F9-024A-82EF-76295FAFED8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0366EC4-5186-7643-A28F-D830344EC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79A6822-EEF0-E046-9E95-F1B937A6E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46666D2E-7DC3-EE46-96D2-B0D3FEA2FEA6}"/>
              </a:ext>
            </a:extLst>
          </p:cNvPr>
          <p:cNvSpPr>
            <a:spLocks noGrp="1"/>
          </p:cNvSpPr>
          <p:nvPr>
            <p:ph type="dt" sz="half" idx="10"/>
          </p:nvPr>
        </p:nvSpPr>
        <p:spPr/>
        <p:txBody>
          <a:bodyPr/>
          <a:lstStyle/>
          <a:p>
            <a:fld id="{1BE31A93-C4E9-1349-BD08-97C2A8FD1751}" type="datetimeFigureOut">
              <a:rPr lang="nb-NO" smtClean="0"/>
              <a:t>29.11.2017</a:t>
            </a:fld>
            <a:endParaRPr lang="nb-NO"/>
          </a:p>
        </p:txBody>
      </p:sp>
      <p:sp>
        <p:nvSpPr>
          <p:cNvPr id="6" name="Plassholder for bunntekst 5">
            <a:extLst>
              <a:ext uri="{FF2B5EF4-FFF2-40B4-BE49-F238E27FC236}">
                <a16:creationId xmlns:a16="http://schemas.microsoft.com/office/drawing/2014/main" id="{D444D7B4-4253-C24D-AC48-4A2489BF851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81D7DAE-9CD0-A440-A9C3-79B493C73257}"/>
              </a:ext>
            </a:extLst>
          </p:cNvPr>
          <p:cNvSpPr>
            <a:spLocks noGrp="1"/>
          </p:cNvSpPr>
          <p:nvPr>
            <p:ph type="sldNum" sz="quarter" idx="12"/>
          </p:nvPr>
        </p:nvSpPr>
        <p:spPr/>
        <p:txBody>
          <a:bodyPr/>
          <a:lstStyle/>
          <a:p>
            <a:fld id="{1F757D79-706D-034A-BC11-08F0FA77A716}" type="slidenum">
              <a:rPr lang="nb-NO" smtClean="0"/>
              <a:t>‹#›</a:t>
            </a:fld>
            <a:endParaRPr lang="nb-NO"/>
          </a:p>
        </p:txBody>
      </p:sp>
    </p:spTree>
    <p:extLst>
      <p:ext uri="{BB962C8B-B14F-4D97-AF65-F5344CB8AC3E}">
        <p14:creationId xmlns:p14="http://schemas.microsoft.com/office/powerpoint/2010/main" val="210736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B6EC31C-6A43-B84B-B4E1-62599793D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1358660-5570-D140-BF5B-CF0A9A7E0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58141F8-2D87-0E4D-A51E-F417DF847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31A93-C4E9-1349-BD08-97C2A8FD1751}" type="datetimeFigureOut">
              <a:rPr lang="nb-NO" smtClean="0"/>
              <a:t>29.11.2017</a:t>
            </a:fld>
            <a:endParaRPr lang="nb-NO"/>
          </a:p>
        </p:txBody>
      </p:sp>
      <p:sp>
        <p:nvSpPr>
          <p:cNvPr id="5" name="Plassholder for bunntekst 4">
            <a:extLst>
              <a:ext uri="{FF2B5EF4-FFF2-40B4-BE49-F238E27FC236}">
                <a16:creationId xmlns:a16="http://schemas.microsoft.com/office/drawing/2014/main" id="{174D0240-B774-1C43-A11A-3B4C865C8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FEFA5DC-37E9-0B49-AA97-A888B01F2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57D79-706D-034A-BC11-08F0FA77A716}" type="slidenum">
              <a:rPr lang="nb-NO" smtClean="0"/>
              <a:t>‹#›</a:t>
            </a:fld>
            <a:endParaRPr lang="nb-NO"/>
          </a:p>
        </p:txBody>
      </p:sp>
    </p:spTree>
    <p:extLst>
      <p:ext uri="{BB962C8B-B14F-4D97-AF65-F5344CB8AC3E}">
        <p14:creationId xmlns:p14="http://schemas.microsoft.com/office/powerpoint/2010/main" val="3650978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ks.no/fagomrader/utvikling/digitalisering/digitaliseringsstrategie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ks.no/digi"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Tema 8</a:t>
            </a:r>
            <a:br>
              <a:rPr lang="nb-NO" dirty="0"/>
            </a:br>
            <a:r>
              <a:rPr lang="nb-NO" dirty="0"/>
              <a:t>Strategier for hvordan kommunene bør gå fram når plan- og byggesaksprosessen skal digitaliseres</a:t>
            </a:r>
            <a:br>
              <a:rPr lang="nb-NO" dirty="0"/>
            </a:br>
            <a:br>
              <a:rPr lang="nb-NO" dirty="0"/>
            </a:br>
            <a:r>
              <a:rPr lang="nb-NO" sz="2400" dirty="0"/>
              <a:t>(sjekkliste på noe av det som må vurderes nærmere i konseptfasen)</a:t>
            </a:r>
            <a:br>
              <a:rPr lang="nb-NO" sz="2400" dirty="0"/>
            </a:br>
            <a:br>
              <a:rPr lang="nb-NO" sz="2400" dirty="0"/>
            </a:br>
            <a:endParaRPr lang="nb-NO" sz="2400" dirty="0"/>
          </a:p>
        </p:txBody>
      </p:sp>
    </p:spTree>
    <p:extLst>
      <p:ext uri="{BB962C8B-B14F-4D97-AF65-F5344CB8AC3E}">
        <p14:creationId xmlns:p14="http://schemas.microsoft.com/office/powerpoint/2010/main" val="366344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4"/>
          </p:nvPr>
        </p:nvSpPr>
        <p:spPr/>
        <p:txBody>
          <a:bodyPr/>
          <a:lstStyle/>
          <a:p>
            <a:fld id="{DA31872E-8BFC-214A-B7E1-4CF644173512}" type="slidenum">
              <a:rPr lang="nb-NO" smtClean="0"/>
              <a:t>2</a:t>
            </a:fld>
            <a:endParaRPr lang="nb-NO"/>
          </a:p>
        </p:txBody>
      </p:sp>
      <p:sp>
        <p:nvSpPr>
          <p:cNvPr id="4" name="Plassholder for innhold 3"/>
          <p:cNvSpPr>
            <a:spLocks noGrp="1"/>
          </p:cNvSpPr>
          <p:nvPr>
            <p:ph sz="quarter" idx="10"/>
          </p:nvPr>
        </p:nvSpPr>
        <p:spPr>
          <a:xfrm>
            <a:off x="1038604" y="1502911"/>
            <a:ext cx="7598089" cy="4413001"/>
          </a:xfrm>
        </p:spPr>
        <p:txBody>
          <a:bodyPr>
            <a:normAutofit/>
          </a:bodyPr>
          <a:lstStyle/>
          <a:p>
            <a:r>
              <a:rPr lang="nb-NO" sz="2400" dirty="0"/>
              <a:t>Brukeren i sentrum</a:t>
            </a:r>
            <a:br>
              <a:rPr lang="nb-NO" sz="2400" dirty="0"/>
            </a:br>
            <a:endParaRPr lang="nb-NO" sz="2400" dirty="0"/>
          </a:p>
          <a:p>
            <a:r>
              <a:rPr lang="nb-NO" sz="2400" dirty="0"/>
              <a:t>Digitalisering som driver for innovasjon </a:t>
            </a:r>
            <a:br>
              <a:rPr lang="nb-NO" sz="2400" dirty="0"/>
            </a:br>
            <a:r>
              <a:rPr lang="nb-NO" sz="2400" dirty="0"/>
              <a:t>og økt produktivitet</a:t>
            </a:r>
            <a:br>
              <a:rPr lang="nb-NO" sz="2400" dirty="0"/>
            </a:br>
            <a:endParaRPr lang="nb-NO" sz="2400" dirty="0"/>
          </a:p>
          <a:p>
            <a:r>
              <a:rPr lang="nb-NO" sz="2400" dirty="0"/>
              <a:t>Styrket digital kompetanse og deltakelse</a:t>
            </a:r>
            <a:br>
              <a:rPr lang="nb-NO" sz="2400" dirty="0"/>
            </a:br>
            <a:endParaRPr lang="nb-NO" sz="2400" dirty="0"/>
          </a:p>
          <a:p>
            <a:r>
              <a:rPr lang="nb-NO" sz="2400" dirty="0"/>
              <a:t>Effektiv digitalisering av offentlig sektor</a:t>
            </a:r>
            <a:br>
              <a:rPr lang="nb-NO" sz="2400" dirty="0"/>
            </a:br>
            <a:endParaRPr lang="nb-NO" sz="2400" dirty="0"/>
          </a:p>
          <a:p>
            <a:r>
              <a:rPr lang="nb-NO" sz="2400" dirty="0"/>
              <a:t>Informasjonssikkerhet, personvern </a:t>
            </a:r>
            <a:br>
              <a:rPr lang="nb-NO" sz="2400" dirty="0"/>
            </a:br>
            <a:r>
              <a:rPr lang="nb-NO" sz="2400" dirty="0"/>
              <a:t>og dokumentforvaltning</a:t>
            </a:r>
          </a:p>
          <a:p>
            <a:endParaRPr lang="nb-NO" dirty="0"/>
          </a:p>
          <a:p>
            <a:endParaRPr lang="nb-NO" dirty="0"/>
          </a:p>
          <a:p>
            <a:endParaRPr lang="nb-NO" dirty="0"/>
          </a:p>
        </p:txBody>
      </p:sp>
      <p:sp>
        <p:nvSpPr>
          <p:cNvPr id="5" name="Tittel 1"/>
          <p:cNvSpPr>
            <a:spLocks noGrp="1"/>
          </p:cNvSpPr>
          <p:nvPr>
            <p:ph type="title"/>
          </p:nvPr>
        </p:nvSpPr>
        <p:spPr>
          <a:xfrm>
            <a:off x="609600" y="318964"/>
            <a:ext cx="10972800" cy="1132114"/>
          </a:xfrm>
        </p:spPr>
        <p:txBody>
          <a:bodyPr>
            <a:normAutofit/>
          </a:bodyPr>
          <a:lstStyle/>
          <a:p>
            <a:r>
              <a:rPr lang="nb-NO" sz="3200" dirty="0"/>
              <a:t>Digitaliseringsstrategi 2017-2020 - satsingsområder</a:t>
            </a:r>
            <a:br>
              <a:rPr lang="nb-NO" sz="3200" dirty="0"/>
            </a:br>
            <a:endParaRPr lang="nb-NO" sz="32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4"/>
          <a:stretch/>
        </p:blipFill>
        <p:spPr bwMode="auto">
          <a:xfrm>
            <a:off x="7729538" y="996593"/>
            <a:ext cx="3923994" cy="5134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67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99" t="10305" r="11149" b="9658"/>
          <a:stretch/>
        </p:blipFill>
        <p:spPr bwMode="auto">
          <a:xfrm>
            <a:off x="237745" y="189919"/>
            <a:ext cx="10808208" cy="5927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751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31976" y="613814"/>
            <a:ext cx="8229600" cy="1132115"/>
          </a:xfrm>
        </p:spPr>
        <p:txBody>
          <a:bodyPr>
            <a:normAutofit fontScale="90000"/>
          </a:bodyPr>
          <a:lstStyle/>
          <a:p>
            <a:r>
              <a:rPr lang="nb-NO" dirty="0"/>
              <a:t>Sentralt for å lykkes med digitaliseringsarbeidet..</a:t>
            </a:r>
          </a:p>
        </p:txBody>
      </p:sp>
      <p:sp>
        <p:nvSpPr>
          <p:cNvPr id="3" name="Plassholder for innhold 2"/>
          <p:cNvSpPr>
            <a:spLocks noGrp="1"/>
          </p:cNvSpPr>
          <p:nvPr>
            <p:ph sz="quarter" idx="4294967295"/>
          </p:nvPr>
        </p:nvSpPr>
        <p:spPr>
          <a:xfrm>
            <a:off x="1331977" y="1879600"/>
            <a:ext cx="8229600" cy="4246880"/>
          </a:xfrm>
          <a:prstGeom prst="rect">
            <a:avLst/>
          </a:prstGeom>
        </p:spPr>
        <p:txBody>
          <a:bodyPr>
            <a:normAutofit/>
          </a:bodyPr>
          <a:lstStyle/>
          <a:p>
            <a:r>
              <a:rPr lang="nb-NO" sz="2400" dirty="0"/>
              <a:t>Lederfokus</a:t>
            </a:r>
          </a:p>
          <a:p>
            <a:pPr lvl="1"/>
            <a:r>
              <a:rPr lang="nb-NO" sz="2400" dirty="0"/>
              <a:t>sikre at digitalisering er en integrert del av kommunens mål, strategier og styringsmodell</a:t>
            </a:r>
          </a:p>
          <a:p>
            <a:r>
              <a:rPr lang="nb-NO" sz="2400" dirty="0"/>
              <a:t>Fokus på endringsledelse og kultur</a:t>
            </a:r>
          </a:p>
          <a:p>
            <a:pPr lvl="1"/>
            <a:r>
              <a:rPr lang="nb-NO" sz="2400" dirty="0"/>
              <a:t>smidig samarbeid internt i kommunen og med leverandørene</a:t>
            </a:r>
          </a:p>
          <a:p>
            <a:r>
              <a:rPr lang="nb-NO" sz="2400" dirty="0"/>
              <a:t>Fokus på gjennomføringsevne - </a:t>
            </a:r>
            <a:r>
              <a:rPr lang="nb-NO" sz="2400" b="1" dirty="0"/>
              <a:t>øke kompetansen </a:t>
            </a:r>
            <a:r>
              <a:rPr lang="nb-NO" sz="2400" dirty="0"/>
              <a:t>på å identifisere behov, muligheter, gjennomføring og gevinstarbeid</a:t>
            </a:r>
          </a:p>
        </p:txBody>
      </p:sp>
      <p:pic>
        <p:nvPicPr>
          <p:cNvPr id="4" name="Bilde 3"/>
          <p:cNvPicPr>
            <a:picLocks noChangeAspect="1"/>
          </p:cNvPicPr>
          <p:nvPr/>
        </p:nvPicPr>
        <p:blipFill>
          <a:blip r:embed="rId3"/>
          <a:stretch>
            <a:fillRect/>
          </a:stretch>
        </p:blipFill>
        <p:spPr>
          <a:xfrm>
            <a:off x="8709719" y="683200"/>
            <a:ext cx="3583881" cy="2392799"/>
          </a:xfrm>
          <a:prstGeom prst="rect">
            <a:avLst/>
          </a:prstGeom>
        </p:spPr>
      </p:pic>
    </p:spTree>
    <p:extLst>
      <p:ext uri="{BB962C8B-B14F-4D97-AF65-F5344CB8AC3E}">
        <p14:creationId xmlns:p14="http://schemas.microsoft.com/office/powerpoint/2010/main" val="145351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45336" y="433420"/>
            <a:ext cx="8229600" cy="1132115"/>
          </a:xfrm>
        </p:spPr>
        <p:txBody>
          <a:bodyPr>
            <a:normAutofit/>
          </a:bodyPr>
          <a:lstStyle/>
          <a:p>
            <a:r>
              <a:rPr lang="nb-NO" dirty="0"/>
              <a:t>Organisering</a:t>
            </a:r>
          </a:p>
        </p:txBody>
      </p:sp>
      <p:sp>
        <p:nvSpPr>
          <p:cNvPr id="3" name="Plassholder for innhold 2"/>
          <p:cNvSpPr>
            <a:spLocks noGrp="1"/>
          </p:cNvSpPr>
          <p:nvPr>
            <p:ph sz="quarter" idx="4294967295"/>
          </p:nvPr>
        </p:nvSpPr>
        <p:spPr>
          <a:xfrm>
            <a:off x="1331977" y="1565535"/>
            <a:ext cx="7456424" cy="4795520"/>
          </a:xfrm>
          <a:prstGeom prst="rect">
            <a:avLst/>
          </a:prstGeom>
        </p:spPr>
        <p:txBody>
          <a:bodyPr>
            <a:normAutofit/>
          </a:bodyPr>
          <a:lstStyle/>
          <a:p>
            <a:r>
              <a:rPr lang="nb-NO" sz="2400" dirty="0"/>
              <a:t>Digitalisering av plan- og byggesak som en integrert del av kommunens digitaliseringsarbeid</a:t>
            </a:r>
          </a:p>
          <a:p>
            <a:r>
              <a:rPr lang="nb-NO" sz="2400" dirty="0"/>
              <a:t>Om nødvendig kan plan- og byggesak gå foran. Trekke i gang digitaliseringsarbeidet i kommunen…</a:t>
            </a:r>
          </a:p>
          <a:p>
            <a:r>
              <a:rPr lang="nb-NO" sz="2400" dirty="0"/>
              <a:t>Bruk gjerne et «program» som forvalter digitaliseringsprosjekt innenfor plan/bygg og andre kommunale tjenesteområdene og som tar utgangspunkt i en gjennomgående og gjennomtenkt IKT-arkitektur</a:t>
            </a:r>
          </a:p>
          <a:p>
            <a:r>
              <a:rPr lang="nb-NO" sz="2400" dirty="0"/>
              <a:t>Digitalisering av plan- og byggesaksområdet skal være forankret hos </a:t>
            </a:r>
            <a:r>
              <a:rPr lang="nb-NO" sz="2400" dirty="0" err="1"/>
              <a:t>tjenesteeier</a:t>
            </a:r>
            <a:r>
              <a:rPr lang="nb-NO" sz="2400" dirty="0"/>
              <a:t> (bygningssjef eller tilsvarende) og ha egen prosjektleder</a:t>
            </a:r>
          </a:p>
        </p:txBody>
      </p:sp>
      <p:pic>
        <p:nvPicPr>
          <p:cNvPr id="4" name="Bilde 3"/>
          <p:cNvPicPr>
            <a:picLocks noChangeAspect="1"/>
          </p:cNvPicPr>
          <p:nvPr/>
        </p:nvPicPr>
        <p:blipFill>
          <a:blip r:embed="rId2"/>
          <a:stretch>
            <a:fillRect/>
          </a:stretch>
        </p:blipFill>
        <p:spPr>
          <a:xfrm>
            <a:off x="8788401" y="765798"/>
            <a:ext cx="3217299" cy="4090682"/>
          </a:xfrm>
          <a:prstGeom prst="rect">
            <a:avLst/>
          </a:prstGeom>
        </p:spPr>
      </p:pic>
    </p:spTree>
    <p:extLst>
      <p:ext uri="{BB962C8B-B14F-4D97-AF65-F5344CB8AC3E}">
        <p14:creationId xmlns:p14="http://schemas.microsoft.com/office/powerpoint/2010/main" val="43874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31976" y="613814"/>
            <a:ext cx="8229600" cy="1132115"/>
          </a:xfrm>
        </p:spPr>
        <p:txBody>
          <a:bodyPr>
            <a:normAutofit fontScale="90000"/>
          </a:bodyPr>
          <a:lstStyle/>
          <a:p>
            <a:r>
              <a:rPr lang="nb-NO" dirty="0"/>
              <a:t>Ha en strukturert tilnærming til digitaliseringsarbeidet</a:t>
            </a:r>
          </a:p>
        </p:txBody>
      </p:sp>
      <p:sp>
        <p:nvSpPr>
          <p:cNvPr id="3" name="Plassholder for innhold 2"/>
          <p:cNvSpPr>
            <a:spLocks noGrp="1"/>
          </p:cNvSpPr>
          <p:nvPr>
            <p:ph sz="quarter" idx="4294967295"/>
          </p:nvPr>
        </p:nvSpPr>
        <p:spPr>
          <a:xfrm>
            <a:off x="1331976" y="1828800"/>
            <a:ext cx="7182104" cy="4419600"/>
          </a:xfrm>
          <a:prstGeom prst="rect">
            <a:avLst/>
          </a:prstGeom>
        </p:spPr>
        <p:txBody>
          <a:bodyPr>
            <a:normAutofit/>
          </a:bodyPr>
          <a:lstStyle/>
          <a:p>
            <a:r>
              <a:rPr lang="nb-NO" sz="2400" dirty="0"/>
              <a:t>Benytt KS sin verktøykasse, inngang «veiviser», men også KS sitt veikart for tjenesteinnovasjon</a:t>
            </a:r>
          </a:p>
          <a:p>
            <a:r>
              <a:rPr lang="nb-NO" sz="2400" dirty="0"/>
              <a:t>Se også på </a:t>
            </a:r>
            <a:r>
              <a:rPr lang="nb-NO" sz="2400" dirty="0" err="1"/>
              <a:t>Difi</a:t>
            </a:r>
            <a:r>
              <a:rPr lang="nb-NO" sz="2400" dirty="0"/>
              <a:t> sin prosjektveiviser</a:t>
            </a:r>
          </a:p>
          <a:p>
            <a:r>
              <a:rPr lang="nb-NO" sz="2400" dirty="0"/>
              <a:t>Start med konseptfasen – innhent kunnskap og sikre intern forankring før man går videre med mer detaljerte planer</a:t>
            </a:r>
          </a:p>
          <a:p>
            <a:r>
              <a:rPr lang="nb-NO" sz="2400" dirty="0"/>
              <a:t>Fokus på gevinster allerede tidlig i arbeidet!</a:t>
            </a:r>
          </a:p>
        </p:txBody>
      </p:sp>
      <p:pic>
        <p:nvPicPr>
          <p:cNvPr id="4" name="Bilde 3"/>
          <p:cNvPicPr>
            <a:picLocks noChangeAspect="1"/>
          </p:cNvPicPr>
          <p:nvPr/>
        </p:nvPicPr>
        <p:blipFill>
          <a:blip r:embed="rId2"/>
          <a:stretch>
            <a:fillRect/>
          </a:stretch>
        </p:blipFill>
        <p:spPr>
          <a:xfrm rot="17995310">
            <a:off x="6409671" y="2144211"/>
            <a:ext cx="6303810" cy="4365114"/>
          </a:xfrm>
          <a:prstGeom prst="rect">
            <a:avLst/>
          </a:prstGeom>
        </p:spPr>
      </p:pic>
    </p:spTree>
    <p:extLst>
      <p:ext uri="{BB962C8B-B14F-4D97-AF65-F5344CB8AC3E}">
        <p14:creationId xmlns:p14="http://schemas.microsoft.com/office/powerpoint/2010/main" val="288247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Bilde 3">
            <a:hlinkClick r:id="rId3"/>
          </p:cNvPr>
          <p:cNvPicPr>
            <a:picLocks noChangeAspect="1"/>
          </p:cNvPicPr>
          <p:nvPr/>
        </p:nvPicPr>
        <p:blipFill>
          <a:blip r:embed="rId4"/>
          <a:stretch>
            <a:fillRect/>
          </a:stretch>
        </p:blipFill>
        <p:spPr>
          <a:xfrm>
            <a:off x="1590522" y="644460"/>
            <a:ext cx="8656996" cy="5258277"/>
          </a:xfrm>
          <a:prstGeom prst="rect">
            <a:avLst/>
          </a:prstGeom>
        </p:spPr>
      </p:pic>
    </p:spTree>
    <p:extLst>
      <p:ext uri="{BB962C8B-B14F-4D97-AF65-F5344CB8AC3E}">
        <p14:creationId xmlns:p14="http://schemas.microsoft.com/office/powerpoint/2010/main" val="1017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999936" y="447057"/>
            <a:ext cx="8229600" cy="593878"/>
          </a:xfrm>
          <a:prstGeom prst="rect">
            <a:avLst/>
          </a:prstGeom>
        </p:spPr>
        <p:txBody>
          <a:bodyPr/>
          <a:lstStyle>
            <a:lvl1pPr algn="l" defTabSz="457200" rtl="0" eaLnBrk="1" latinLnBrk="0" hangingPunct="1">
              <a:spcBef>
                <a:spcPct val="0"/>
              </a:spcBef>
              <a:buNone/>
              <a:defRPr sz="2800" kern="1200">
                <a:solidFill>
                  <a:schemeClr val="tx2"/>
                </a:solidFill>
                <a:latin typeface="Calibri"/>
                <a:ea typeface="+mj-ea"/>
                <a:cs typeface="Calibri"/>
              </a:defRPr>
            </a:lvl1pPr>
          </a:lstStyle>
          <a:p>
            <a:r>
              <a:rPr lang="nb-NO" dirty="0"/>
              <a:t>Fem faser når plan- og byggesaksområdet skal fornyes..</a:t>
            </a:r>
          </a:p>
        </p:txBody>
      </p:sp>
      <p:grpSp>
        <p:nvGrpSpPr>
          <p:cNvPr id="2" name="Gruppe 1"/>
          <p:cNvGrpSpPr/>
          <p:nvPr/>
        </p:nvGrpSpPr>
        <p:grpSpPr>
          <a:xfrm>
            <a:off x="652155" y="1310640"/>
            <a:ext cx="10647680" cy="5171440"/>
            <a:chOff x="1796765" y="1274772"/>
            <a:chExt cx="8659200" cy="4467013"/>
          </a:xfrm>
        </p:grpSpPr>
        <p:grpSp>
          <p:nvGrpSpPr>
            <p:cNvPr id="5" name="Group 4"/>
            <p:cNvGrpSpPr/>
            <p:nvPr/>
          </p:nvGrpSpPr>
          <p:grpSpPr>
            <a:xfrm>
              <a:off x="1796765" y="1274772"/>
              <a:ext cx="8659200" cy="540000"/>
              <a:chOff x="536460" y="0"/>
              <a:chExt cx="6064315" cy="573980"/>
            </a:xfrm>
            <a:solidFill>
              <a:schemeClr val="tx2"/>
            </a:solidFill>
          </p:grpSpPr>
          <p:sp>
            <p:nvSpPr>
              <p:cNvPr id="6" name="Freeform 5"/>
              <p:cNvSpPr/>
              <p:nvPr/>
            </p:nvSpPr>
            <p:spPr>
              <a:xfrm>
                <a:off x="536460" y="0"/>
                <a:ext cx="1434951" cy="573980"/>
              </a:xfrm>
              <a:custGeom>
                <a:avLst/>
                <a:gdLst>
                  <a:gd name="connsiteX0" fmla="*/ 0 w 1434951"/>
                  <a:gd name="connsiteY0" fmla="*/ 0 h 573980"/>
                  <a:gd name="connsiteX1" fmla="*/ 1147961 w 1434951"/>
                  <a:gd name="connsiteY1" fmla="*/ 0 h 573980"/>
                  <a:gd name="connsiteX2" fmla="*/ 1434951 w 1434951"/>
                  <a:gd name="connsiteY2" fmla="*/ 286990 h 573980"/>
                  <a:gd name="connsiteX3" fmla="*/ 1147961 w 1434951"/>
                  <a:gd name="connsiteY3" fmla="*/ 573980 h 573980"/>
                  <a:gd name="connsiteX4" fmla="*/ 0 w 1434951"/>
                  <a:gd name="connsiteY4" fmla="*/ 573980 h 573980"/>
                  <a:gd name="connsiteX5" fmla="*/ 286990 w 1434951"/>
                  <a:gd name="connsiteY5" fmla="*/ 286990 h 573980"/>
                  <a:gd name="connsiteX6" fmla="*/ 0 w 1434951"/>
                  <a:gd name="connsiteY6" fmla="*/ 0 h 57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4951" h="573980">
                    <a:moveTo>
                      <a:pt x="0" y="0"/>
                    </a:moveTo>
                    <a:lnTo>
                      <a:pt x="1147961" y="0"/>
                    </a:lnTo>
                    <a:lnTo>
                      <a:pt x="1434951" y="286990"/>
                    </a:lnTo>
                    <a:lnTo>
                      <a:pt x="1147961" y="573980"/>
                    </a:lnTo>
                    <a:lnTo>
                      <a:pt x="0" y="573980"/>
                    </a:lnTo>
                    <a:lnTo>
                      <a:pt x="286990" y="28699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6995" tIns="72000" rIns="300325" bIns="72000" numCol="1" spcCol="1270" anchor="ctr" anchorCtr="0">
                <a:noAutofit/>
              </a:bodyPr>
              <a:lstStyle/>
              <a:p>
                <a:pPr algn="ctr" eaLnBrk="0" fontAlgn="base" hangingPunct="0">
                  <a:lnSpc>
                    <a:spcPct val="90000"/>
                  </a:lnSpc>
                  <a:spcAft>
                    <a:spcPts val="420"/>
                  </a:spcAft>
                </a:pPr>
                <a:r>
                  <a:rPr lang="nb-NO" sz="1400" b="1" dirty="0">
                    <a:solidFill>
                      <a:srgbClr val="FFFFFF"/>
                    </a:solidFill>
                    <a:ea typeface="Times New Roman"/>
                    <a:cs typeface="Times New Roman"/>
                  </a:rPr>
                  <a:t>1. Konsept</a:t>
                </a:r>
                <a:endParaRPr lang="en-US" sz="2000" dirty="0">
                  <a:latin typeface="Times New Roman"/>
                  <a:ea typeface="Times New Roman"/>
                </a:endParaRPr>
              </a:p>
            </p:txBody>
          </p:sp>
          <p:sp>
            <p:nvSpPr>
              <p:cNvPr id="7" name="Freeform 6"/>
              <p:cNvSpPr/>
              <p:nvPr/>
            </p:nvSpPr>
            <p:spPr>
              <a:xfrm>
                <a:off x="1693794" y="0"/>
                <a:ext cx="1434951" cy="573980"/>
              </a:xfrm>
              <a:custGeom>
                <a:avLst/>
                <a:gdLst>
                  <a:gd name="connsiteX0" fmla="*/ 0 w 1434951"/>
                  <a:gd name="connsiteY0" fmla="*/ 0 h 573980"/>
                  <a:gd name="connsiteX1" fmla="*/ 1147961 w 1434951"/>
                  <a:gd name="connsiteY1" fmla="*/ 0 h 573980"/>
                  <a:gd name="connsiteX2" fmla="*/ 1434951 w 1434951"/>
                  <a:gd name="connsiteY2" fmla="*/ 286990 h 573980"/>
                  <a:gd name="connsiteX3" fmla="*/ 1147961 w 1434951"/>
                  <a:gd name="connsiteY3" fmla="*/ 573980 h 573980"/>
                  <a:gd name="connsiteX4" fmla="*/ 0 w 1434951"/>
                  <a:gd name="connsiteY4" fmla="*/ 573980 h 573980"/>
                  <a:gd name="connsiteX5" fmla="*/ 286990 w 1434951"/>
                  <a:gd name="connsiteY5" fmla="*/ 286990 h 573980"/>
                  <a:gd name="connsiteX6" fmla="*/ 0 w 1434951"/>
                  <a:gd name="connsiteY6" fmla="*/ 0 h 57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4951" h="573980">
                    <a:moveTo>
                      <a:pt x="0" y="0"/>
                    </a:moveTo>
                    <a:lnTo>
                      <a:pt x="1147961" y="0"/>
                    </a:lnTo>
                    <a:lnTo>
                      <a:pt x="1434951" y="286990"/>
                    </a:lnTo>
                    <a:lnTo>
                      <a:pt x="1147961" y="573980"/>
                    </a:lnTo>
                    <a:lnTo>
                      <a:pt x="0" y="573980"/>
                    </a:lnTo>
                    <a:lnTo>
                      <a:pt x="286990" y="28699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72000" rIns="252000" bIns="72000" numCol="1" spcCol="1270" anchor="ctr" anchorCtr="0">
                <a:noAutofit/>
              </a:bodyPr>
              <a:lstStyle/>
              <a:p>
                <a:pPr algn="ctr" eaLnBrk="0" fontAlgn="base" hangingPunct="0">
                  <a:lnSpc>
                    <a:spcPct val="90000"/>
                  </a:lnSpc>
                  <a:spcAft>
                    <a:spcPts val="420"/>
                  </a:spcAft>
                </a:pPr>
                <a:r>
                  <a:rPr lang="nb-NO" sz="1400" b="1" dirty="0">
                    <a:solidFill>
                      <a:srgbClr val="FFFFFF"/>
                    </a:solidFill>
                    <a:ea typeface="Times New Roman"/>
                    <a:cs typeface="Times New Roman"/>
                  </a:rPr>
                  <a:t>2. Planlegge </a:t>
                </a:r>
                <a:endParaRPr lang="en-US" sz="1400" b="1" dirty="0">
                  <a:solidFill>
                    <a:srgbClr val="FFFFFF"/>
                  </a:solidFill>
                  <a:ea typeface="Times New Roman"/>
                  <a:cs typeface="Times New Roman"/>
                </a:endParaRPr>
              </a:p>
            </p:txBody>
          </p:sp>
          <p:sp>
            <p:nvSpPr>
              <p:cNvPr id="8" name="Freeform 7"/>
              <p:cNvSpPr/>
              <p:nvPr/>
            </p:nvSpPr>
            <p:spPr>
              <a:xfrm>
                <a:off x="2851136" y="0"/>
                <a:ext cx="1434951" cy="573980"/>
              </a:xfrm>
              <a:custGeom>
                <a:avLst/>
                <a:gdLst>
                  <a:gd name="connsiteX0" fmla="*/ 0 w 1434951"/>
                  <a:gd name="connsiteY0" fmla="*/ 0 h 573980"/>
                  <a:gd name="connsiteX1" fmla="*/ 1147961 w 1434951"/>
                  <a:gd name="connsiteY1" fmla="*/ 0 h 573980"/>
                  <a:gd name="connsiteX2" fmla="*/ 1434951 w 1434951"/>
                  <a:gd name="connsiteY2" fmla="*/ 286990 h 573980"/>
                  <a:gd name="connsiteX3" fmla="*/ 1147961 w 1434951"/>
                  <a:gd name="connsiteY3" fmla="*/ 573980 h 573980"/>
                  <a:gd name="connsiteX4" fmla="*/ 0 w 1434951"/>
                  <a:gd name="connsiteY4" fmla="*/ 573980 h 573980"/>
                  <a:gd name="connsiteX5" fmla="*/ 286990 w 1434951"/>
                  <a:gd name="connsiteY5" fmla="*/ 286990 h 573980"/>
                  <a:gd name="connsiteX6" fmla="*/ 0 w 1434951"/>
                  <a:gd name="connsiteY6" fmla="*/ 0 h 57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4951" h="573980">
                    <a:moveTo>
                      <a:pt x="0" y="0"/>
                    </a:moveTo>
                    <a:lnTo>
                      <a:pt x="1147961" y="0"/>
                    </a:lnTo>
                    <a:lnTo>
                      <a:pt x="1434951" y="286990"/>
                    </a:lnTo>
                    <a:lnTo>
                      <a:pt x="1147961" y="573980"/>
                    </a:lnTo>
                    <a:lnTo>
                      <a:pt x="0" y="573980"/>
                    </a:lnTo>
                    <a:lnTo>
                      <a:pt x="286990" y="28699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72000" rIns="252000" bIns="72000" numCol="1" spcCol="1270" anchor="ctr" anchorCtr="0">
                <a:noAutofit/>
              </a:bodyPr>
              <a:lstStyle/>
              <a:p>
                <a:pPr algn="ctr" eaLnBrk="0" fontAlgn="base" hangingPunct="0">
                  <a:lnSpc>
                    <a:spcPct val="90000"/>
                  </a:lnSpc>
                  <a:spcAft>
                    <a:spcPts val="420"/>
                  </a:spcAft>
                </a:pPr>
                <a:r>
                  <a:rPr lang="nb-NO" sz="1400" b="1" dirty="0">
                    <a:solidFill>
                      <a:srgbClr val="FFFFFF"/>
                    </a:solidFill>
                    <a:ea typeface="Times New Roman"/>
                    <a:cs typeface="Times New Roman"/>
                  </a:rPr>
                  <a:t>3. Gjennomføre</a:t>
                </a:r>
                <a:endParaRPr lang="en-US" sz="2000" dirty="0">
                  <a:latin typeface="Times New Roman"/>
                  <a:ea typeface="Times New Roman"/>
                </a:endParaRPr>
              </a:p>
            </p:txBody>
          </p:sp>
          <p:sp>
            <p:nvSpPr>
              <p:cNvPr id="9" name="Freeform 8"/>
              <p:cNvSpPr/>
              <p:nvPr/>
            </p:nvSpPr>
            <p:spPr>
              <a:xfrm>
                <a:off x="4008479" y="0"/>
                <a:ext cx="1434951" cy="573980"/>
              </a:xfrm>
              <a:custGeom>
                <a:avLst/>
                <a:gdLst>
                  <a:gd name="connsiteX0" fmla="*/ 0 w 1434951"/>
                  <a:gd name="connsiteY0" fmla="*/ 0 h 573980"/>
                  <a:gd name="connsiteX1" fmla="*/ 1147961 w 1434951"/>
                  <a:gd name="connsiteY1" fmla="*/ 0 h 573980"/>
                  <a:gd name="connsiteX2" fmla="*/ 1434951 w 1434951"/>
                  <a:gd name="connsiteY2" fmla="*/ 286990 h 573980"/>
                  <a:gd name="connsiteX3" fmla="*/ 1147961 w 1434951"/>
                  <a:gd name="connsiteY3" fmla="*/ 573980 h 573980"/>
                  <a:gd name="connsiteX4" fmla="*/ 0 w 1434951"/>
                  <a:gd name="connsiteY4" fmla="*/ 573980 h 573980"/>
                  <a:gd name="connsiteX5" fmla="*/ 286990 w 1434951"/>
                  <a:gd name="connsiteY5" fmla="*/ 286990 h 573980"/>
                  <a:gd name="connsiteX6" fmla="*/ 0 w 1434951"/>
                  <a:gd name="connsiteY6" fmla="*/ 0 h 57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4951" h="573980">
                    <a:moveTo>
                      <a:pt x="0" y="0"/>
                    </a:moveTo>
                    <a:lnTo>
                      <a:pt x="1147961" y="0"/>
                    </a:lnTo>
                    <a:lnTo>
                      <a:pt x="1434951" y="286990"/>
                    </a:lnTo>
                    <a:lnTo>
                      <a:pt x="1147961" y="573980"/>
                    </a:lnTo>
                    <a:lnTo>
                      <a:pt x="0" y="573980"/>
                    </a:lnTo>
                    <a:lnTo>
                      <a:pt x="286990" y="28699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6995" tIns="72000" rIns="300325" bIns="72000" numCol="1" spcCol="1270" anchor="ctr" anchorCtr="0">
                <a:noAutofit/>
              </a:bodyPr>
              <a:lstStyle/>
              <a:p>
                <a:pPr algn="ctr" eaLnBrk="0" fontAlgn="base" hangingPunct="0">
                  <a:lnSpc>
                    <a:spcPct val="90000"/>
                  </a:lnSpc>
                  <a:spcAft>
                    <a:spcPts val="420"/>
                  </a:spcAft>
                </a:pPr>
                <a:r>
                  <a:rPr lang="nb-NO" sz="1400" b="1" dirty="0">
                    <a:solidFill>
                      <a:srgbClr val="FFFFFF"/>
                    </a:solidFill>
                    <a:ea typeface="Times New Roman"/>
                    <a:cs typeface="Times New Roman"/>
                  </a:rPr>
                  <a:t>4. Avslutte</a:t>
                </a:r>
                <a:endParaRPr lang="en-US" sz="2000" dirty="0">
                  <a:latin typeface="Times New Roman"/>
                  <a:ea typeface="Times New Roman"/>
                </a:endParaRPr>
              </a:p>
            </p:txBody>
          </p:sp>
          <p:sp>
            <p:nvSpPr>
              <p:cNvPr id="10" name="Freeform 9"/>
              <p:cNvSpPr/>
              <p:nvPr/>
            </p:nvSpPr>
            <p:spPr>
              <a:xfrm>
                <a:off x="5165824" y="0"/>
                <a:ext cx="1434951" cy="573980"/>
              </a:xfrm>
              <a:custGeom>
                <a:avLst/>
                <a:gdLst>
                  <a:gd name="connsiteX0" fmla="*/ 0 w 1434951"/>
                  <a:gd name="connsiteY0" fmla="*/ 0 h 573980"/>
                  <a:gd name="connsiteX1" fmla="*/ 1147961 w 1434951"/>
                  <a:gd name="connsiteY1" fmla="*/ 0 h 573980"/>
                  <a:gd name="connsiteX2" fmla="*/ 1434951 w 1434951"/>
                  <a:gd name="connsiteY2" fmla="*/ 286990 h 573980"/>
                  <a:gd name="connsiteX3" fmla="*/ 1147961 w 1434951"/>
                  <a:gd name="connsiteY3" fmla="*/ 573980 h 573980"/>
                  <a:gd name="connsiteX4" fmla="*/ 0 w 1434951"/>
                  <a:gd name="connsiteY4" fmla="*/ 573980 h 573980"/>
                  <a:gd name="connsiteX5" fmla="*/ 286990 w 1434951"/>
                  <a:gd name="connsiteY5" fmla="*/ 286990 h 573980"/>
                  <a:gd name="connsiteX6" fmla="*/ 0 w 1434951"/>
                  <a:gd name="connsiteY6" fmla="*/ 0 h 57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4951" h="573980">
                    <a:moveTo>
                      <a:pt x="0" y="0"/>
                    </a:moveTo>
                    <a:lnTo>
                      <a:pt x="1147961" y="0"/>
                    </a:lnTo>
                    <a:lnTo>
                      <a:pt x="1434951" y="286990"/>
                    </a:lnTo>
                    <a:lnTo>
                      <a:pt x="1147961" y="573980"/>
                    </a:lnTo>
                    <a:lnTo>
                      <a:pt x="0" y="573980"/>
                    </a:lnTo>
                    <a:lnTo>
                      <a:pt x="286990" y="28699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6995" tIns="72000" rIns="300325" bIns="72000" numCol="1" spcCol="1270" anchor="ctr" anchorCtr="0">
                <a:noAutofit/>
              </a:bodyPr>
              <a:lstStyle/>
              <a:p>
                <a:pPr algn="ctr" eaLnBrk="0" fontAlgn="base" hangingPunct="0">
                  <a:lnSpc>
                    <a:spcPct val="90000"/>
                  </a:lnSpc>
                  <a:spcAft>
                    <a:spcPts val="420"/>
                  </a:spcAft>
                </a:pPr>
                <a:r>
                  <a:rPr lang="nb-NO" sz="1400" b="1" dirty="0">
                    <a:solidFill>
                      <a:srgbClr val="FFFFFF"/>
                    </a:solidFill>
                    <a:ea typeface="Times New Roman"/>
                    <a:cs typeface="Times New Roman"/>
                  </a:rPr>
                  <a:t>5. Realisere</a:t>
                </a:r>
                <a:endParaRPr lang="en-US" sz="2000" dirty="0">
                  <a:latin typeface="Times New Roman"/>
                  <a:ea typeface="Times New Roman"/>
                </a:endParaRPr>
              </a:p>
            </p:txBody>
          </p:sp>
        </p:grpSp>
        <p:sp>
          <p:nvSpPr>
            <p:cNvPr id="11" name="Plassholder for innhold 8"/>
            <p:cNvSpPr txBox="1">
              <a:spLocks/>
            </p:cNvSpPr>
            <p:nvPr/>
          </p:nvSpPr>
          <p:spPr>
            <a:xfrm>
              <a:off x="1847898" y="1844668"/>
              <a:ext cx="1620320" cy="3101340"/>
            </a:xfrm>
            <a:prstGeom prst="rect">
              <a:avLst/>
            </a:prstGeom>
          </p:spPr>
          <p:txBody>
            <a:bodyPr>
              <a:noAutofit/>
            </a:bodyPr>
            <a:lst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1400" dirty="0"/>
                <a:t>Forarbeid for å vurdere om prosjektet bør gjennomføres </a:t>
              </a:r>
            </a:p>
            <a:p>
              <a:pPr marL="0" indent="0">
                <a:buNone/>
              </a:pPr>
              <a:endParaRPr lang="nb-NO" sz="1400" dirty="0"/>
            </a:p>
            <a:p>
              <a:pPr marL="0" indent="0">
                <a:buNone/>
              </a:pPr>
              <a:endParaRPr lang="nb-NO" sz="700" dirty="0"/>
            </a:p>
          </p:txBody>
        </p:sp>
        <p:sp>
          <p:nvSpPr>
            <p:cNvPr id="12" name="Plassholder for innhold 8"/>
            <p:cNvSpPr txBox="1">
              <a:spLocks/>
            </p:cNvSpPr>
            <p:nvPr/>
          </p:nvSpPr>
          <p:spPr>
            <a:xfrm>
              <a:off x="3468219" y="1844668"/>
              <a:ext cx="1618669" cy="3101340"/>
            </a:xfrm>
            <a:prstGeom prst="rect">
              <a:avLst/>
            </a:prstGeom>
          </p:spPr>
          <p:txBody>
            <a:bodyPr>
              <a:noAutofit/>
            </a:bodyPr>
            <a:lst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1400" dirty="0"/>
                <a:t>Planlegging av prosjektet og gevinstrealisering</a:t>
              </a:r>
            </a:p>
          </p:txBody>
        </p:sp>
        <p:sp>
          <p:nvSpPr>
            <p:cNvPr id="13" name="Plassholder for innhold 8"/>
            <p:cNvSpPr txBox="1">
              <a:spLocks/>
            </p:cNvSpPr>
            <p:nvPr/>
          </p:nvSpPr>
          <p:spPr>
            <a:xfrm>
              <a:off x="5132505" y="1844668"/>
              <a:ext cx="1618669" cy="3101340"/>
            </a:xfrm>
            <a:prstGeom prst="rect">
              <a:avLst/>
            </a:prstGeom>
          </p:spPr>
          <p:txBody>
            <a:bodyPr>
              <a:noAutofit/>
            </a:bodyPr>
            <a:lst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1400" dirty="0"/>
                <a:t>Anskaffelse og innføring av nye løsninger</a:t>
              </a:r>
            </a:p>
          </p:txBody>
        </p:sp>
        <p:sp>
          <p:nvSpPr>
            <p:cNvPr id="14" name="Plassholder for innhold 8"/>
            <p:cNvSpPr txBox="1">
              <a:spLocks/>
            </p:cNvSpPr>
            <p:nvPr/>
          </p:nvSpPr>
          <p:spPr>
            <a:xfrm>
              <a:off x="6788339" y="1844668"/>
              <a:ext cx="1618669" cy="3101340"/>
            </a:xfrm>
            <a:prstGeom prst="rect">
              <a:avLst/>
            </a:prstGeom>
          </p:spPr>
          <p:txBody>
            <a:bodyPr>
              <a:noAutofit/>
            </a:bodyPr>
            <a:lst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1400" dirty="0"/>
                <a:t>Overlevering av gevinstrealisering til linjen</a:t>
              </a:r>
            </a:p>
          </p:txBody>
        </p:sp>
        <p:sp>
          <p:nvSpPr>
            <p:cNvPr id="15" name="Plassholder for innhold 8"/>
            <p:cNvSpPr txBox="1">
              <a:spLocks/>
            </p:cNvSpPr>
            <p:nvPr/>
          </p:nvSpPr>
          <p:spPr>
            <a:xfrm>
              <a:off x="8407008" y="1844668"/>
              <a:ext cx="1618669" cy="3101340"/>
            </a:xfrm>
            <a:prstGeom prst="rect">
              <a:avLst/>
            </a:prstGeom>
          </p:spPr>
          <p:txBody>
            <a:bodyPr>
              <a:noAutofit/>
            </a:bodyPr>
            <a:lst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1400" dirty="0"/>
                <a:t>Oppfølging av planlagte gevinster</a:t>
              </a:r>
            </a:p>
            <a:p>
              <a:endParaRPr lang="nb-NO" sz="1400" dirty="0"/>
            </a:p>
            <a:p>
              <a:endParaRPr lang="nb-NO" sz="1400" dirty="0"/>
            </a:p>
          </p:txBody>
        </p:sp>
        <p:pic>
          <p:nvPicPr>
            <p:cNvPr id="17" name="image42.png"/>
            <p:cNvPicPr/>
            <p:nvPr/>
          </p:nvPicPr>
          <p:blipFill>
            <a:blip r:embed="rId2">
              <a:extLst/>
            </a:blip>
            <a:srcRect l="6987" r="3578"/>
            <a:stretch>
              <a:fillRect/>
            </a:stretch>
          </p:blipFill>
          <p:spPr>
            <a:xfrm>
              <a:off x="6930908" y="2569916"/>
              <a:ext cx="1608630" cy="1608630"/>
            </a:xfrm>
            <a:prstGeom prst="ellipse">
              <a:avLst/>
            </a:prstGeom>
            <a:ln w="28575">
              <a:solidFill>
                <a:srgbClr val="002060"/>
              </a:solidFill>
              <a:miter/>
            </a:ln>
          </p:spPr>
        </p:pic>
        <p:pic>
          <p:nvPicPr>
            <p:cNvPr id="18" name="image43.jpg" descr="C:\Users\oslln\AppData\Local\Microsoft\Windows\Temporary Internet Files\Content.IE5\KM01AQ16\1859.jpg"/>
            <p:cNvPicPr/>
            <p:nvPr/>
          </p:nvPicPr>
          <p:blipFill>
            <a:blip r:embed="rId3">
              <a:extLst/>
            </a:blip>
            <a:srcRect l="13801" r="13801"/>
            <a:stretch>
              <a:fillRect/>
            </a:stretch>
          </p:blipFill>
          <p:spPr>
            <a:xfrm>
              <a:off x="8399651" y="2995007"/>
              <a:ext cx="1608250" cy="1608250"/>
            </a:xfrm>
            <a:prstGeom prst="ellipse">
              <a:avLst/>
            </a:prstGeom>
            <a:ln w="28575">
              <a:solidFill>
                <a:srgbClr val="002060"/>
              </a:solidFill>
              <a:miter/>
            </a:ln>
          </p:spPr>
        </p:pic>
        <p:pic>
          <p:nvPicPr>
            <p:cNvPr id="19" name="image44.jpg" descr="https://encrypted-tbn2.gstatic.com/images?q=tbn:ANd9GcSjIIqVHmkx4y5nK0HKSWY4xPq0Qqng-56GgkbmQqItjBQoRh7fOA"/>
            <p:cNvPicPr/>
            <p:nvPr/>
          </p:nvPicPr>
          <p:blipFill>
            <a:blip r:embed="rId4">
              <a:extLst/>
            </a:blip>
            <a:srcRect l="8009" r="25006"/>
            <a:stretch>
              <a:fillRect/>
            </a:stretch>
          </p:blipFill>
          <p:spPr>
            <a:xfrm>
              <a:off x="7998653" y="4132584"/>
              <a:ext cx="1609492" cy="1609201"/>
            </a:xfrm>
            <a:prstGeom prst="ellipse">
              <a:avLst/>
            </a:prstGeom>
            <a:ln w="28575">
              <a:solidFill>
                <a:srgbClr val="002060"/>
              </a:solidFill>
              <a:miter/>
            </a:ln>
          </p:spPr>
        </p:pic>
      </p:grpSp>
      <p:pic>
        <p:nvPicPr>
          <p:cNvPr id="20" name="image45.png"/>
          <p:cNvPicPr/>
          <p:nvPr/>
        </p:nvPicPr>
        <p:blipFill>
          <a:blip r:embed="rId5">
            <a:extLst/>
          </a:blip>
          <a:srcRect l="34275"/>
          <a:stretch>
            <a:fillRect/>
          </a:stretch>
        </p:blipFill>
        <p:spPr>
          <a:xfrm>
            <a:off x="6252678" y="4233080"/>
            <a:ext cx="1816961" cy="1856642"/>
          </a:xfrm>
          <a:prstGeom prst="ellipse">
            <a:avLst/>
          </a:prstGeom>
          <a:ln w="28575">
            <a:solidFill>
              <a:srgbClr val="002060"/>
            </a:solidFill>
            <a:miter/>
          </a:ln>
        </p:spPr>
      </p:pic>
    </p:spTree>
    <p:extLst>
      <p:ext uri="{BB962C8B-B14F-4D97-AF65-F5344CB8AC3E}">
        <p14:creationId xmlns:p14="http://schemas.microsoft.com/office/powerpoint/2010/main" val="14211917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Words>
  <Application>Microsoft Macintosh PowerPoint</Application>
  <PresentationFormat>Widescreen</PresentationFormat>
  <Paragraphs>67</Paragraphs>
  <Slides>8</Slides>
  <Notes>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8</vt:i4>
      </vt:variant>
    </vt:vector>
  </HeadingPairs>
  <TitlesOfParts>
    <vt:vector size="13" baseType="lpstr">
      <vt:lpstr>Arial</vt:lpstr>
      <vt:lpstr>Calibri</vt:lpstr>
      <vt:lpstr>Calibri Light</vt:lpstr>
      <vt:lpstr>Times New Roman</vt:lpstr>
      <vt:lpstr>Office-tema</vt:lpstr>
      <vt:lpstr>Tema 8 Strategier for hvordan kommunene bør gå fram når plan- og byggesaksprosessen skal digitaliseres  (sjekkliste på noe av det som må vurderes nærmere i konseptfasen)  </vt:lpstr>
      <vt:lpstr>Digitaliseringsstrategi 2017-2020 - satsingsområder </vt:lpstr>
      <vt:lpstr>PowerPoint-presentasjon</vt:lpstr>
      <vt:lpstr>Sentralt for å lykkes med digitaliseringsarbeidet..</vt:lpstr>
      <vt:lpstr>Organisering</vt:lpstr>
      <vt:lpstr>Ha en strukturert tilnærming til digitaliseringsarbeidet</vt:lpstr>
      <vt:lpstr>PowerPoint-presentasjon</vt:lpstr>
      <vt:lpstr>PowerPoint-presentasjon</vt:lpstr>
    </vt:vector>
  </TitlesOfParts>
  <Company/>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8 Strategier for hvordan kommunene bør gå fram når plan- og byggesaksprosessen skal digitaliseres  (sjekkliste på noe av det som må vurderes nærmere i konseptfasen)  </dc:title>
  <dc:creator>Sindre Haarr</dc:creator>
  <cp:lastModifiedBy>Sindre Haarr</cp:lastModifiedBy>
  <cp:revision>1</cp:revision>
  <dcterms:created xsi:type="dcterms:W3CDTF">2017-11-29T09:35:30Z</dcterms:created>
  <dcterms:modified xsi:type="dcterms:W3CDTF">2017-11-29T09:36:28Z</dcterms:modified>
</cp:coreProperties>
</file>