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599"/>
  </p:normalViewPr>
  <p:slideViewPr>
    <p:cSldViewPr snapToGrid="0" snapToObjects="1">
      <p:cViewPr varScale="1">
        <p:scale>
          <a:sx n="90" d="100"/>
          <a:sy n="90" d="100"/>
        </p:scale>
        <p:origin x="232"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5D564-1818-7C4B-90F0-792E4099628F}" type="datetimeFigureOut">
              <a:rPr lang="nb-NO" smtClean="0"/>
              <a:t>29.11.2017</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35DDF8-8D1B-FE4C-9D2A-67B2244D7820}" type="slidenum">
              <a:rPr lang="nb-NO" smtClean="0"/>
              <a:t>‹#›</a:t>
            </a:fld>
            <a:endParaRPr lang="nb-NO"/>
          </a:p>
        </p:txBody>
      </p:sp>
    </p:spTree>
    <p:extLst>
      <p:ext uri="{BB962C8B-B14F-4D97-AF65-F5344CB8AC3E}">
        <p14:creationId xmlns:p14="http://schemas.microsoft.com/office/powerpoint/2010/main" val="3879673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Dersom</a:t>
            </a:r>
            <a:r>
              <a:rPr lang="nb-NO" baseline="0" dirty="0"/>
              <a:t> byggesaksgebyret gjenspeiler de reelle kostnadene i en byggesak, er det rimelig å tro at framtidige søknader på digital form og uten mangler får lavere gebyrer enn byggesøknader som kommer på epost og der kommunen bruker mye tid med søker for å få søknaden komplett. På mange måter kan dette </a:t>
            </a:r>
            <a:r>
              <a:rPr lang="nb-NO" baseline="0" dirty="0" err="1"/>
              <a:t>sammenlknes</a:t>
            </a:r>
            <a:r>
              <a:rPr lang="nb-NO" baseline="0" dirty="0"/>
              <a:t> med hvordan bankene gikk fram etter hvert som vi forbrukere betjente oss selv. Selvbetjening ble honorert med lave gebyrer og de som oppsøkte banken måtte betale dyrt for personlig assistanse.</a:t>
            </a:r>
            <a:endParaRPr lang="nb-NO" dirty="0"/>
          </a:p>
        </p:txBody>
      </p:sp>
      <p:sp>
        <p:nvSpPr>
          <p:cNvPr id="4" name="Plassholder for lysbildenummer 3"/>
          <p:cNvSpPr>
            <a:spLocks noGrp="1"/>
          </p:cNvSpPr>
          <p:nvPr>
            <p:ph type="sldNum" sz="quarter" idx="10"/>
          </p:nvPr>
        </p:nvSpPr>
        <p:spPr/>
        <p:txBody>
          <a:bodyPr/>
          <a:lstStyle/>
          <a:p>
            <a:fld id="{23089C2D-656D-4971-BA45-E669B1F51847}" type="slidenum">
              <a:rPr lang="nb-NO" smtClean="0"/>
              <a:t>6</a:t>
            </a:fld>
            <a:endParaRPr lang="nb-NO"/>
          </a:p>
        </p:txBody>
      </p:sp>
    </p:spTree>
    <p:extLst>
      <p:ext uri="{BB962C8B-B14F-4D97-AF65-F5344CB8AC3E}">
        <p14:creationId xmlns:p14="http://schemas.microsoft.com/office/powerpoint/2010/main" val="1171153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forbindelse</a:t>
            </a:r>
            <a:r>
              <a:rPr lang="nb-NO" baseline="0" dirty="0"/>
              <a:t> med arbeidet med digital samordning i kommunal sektor er det etablert en felles plattform for digitalisering. Denne modellen inneholder flere løsninger og tjenester som kommunene kan ta i bruk for å forenkle digitaliseringsarbeidet i kommunen. Modellen viser at samhandlingen (de blå pilene) med leverandører og statlige virksomheter flyttes inn i mot den felles plattformen framfor at den enkelte kommune skal ivareta samhandlingen med alle disse på egenhånd. De grå boksene og pilene viser det som «blir borte» som følge av samordningen. </a:t>
            </a:r>
          </a:p>
          <a:p>
            <a:endParaRPr lang="nb-NO" baseline="0" dirty="0"/>
          </a:p>
          <a:p>
            <a:endParaRPr lang="nb-NO" baseline="0" dirty="0"/>
          </a:p>
          <a:p>
            <a:endParaRPr lang="nb-NO" dirty="0"/>
          </a:p>
        </p:txBody>
      </p:sp>
      <p:sp>
        <p:nvSpPr>
          <p:cNvPr id="4" name="Plassholder for lysbildenummer 3"/>
          <p:cNvSpPr>
            <a:spLocks noGrp="1"/>
          </p:cNvSpPr>
          <p:nvPr>
            <p:ph type="sldNum" sz="quarter" idx="10"/>
          </p:nvPr>
        </p:nvSpPr>
        <p:spPr/>
        <p:txBody>
          <a:bodyPr/>
          <a:lstStyle/>
          <a:p>
            <a:fld id="{E8B0E248-11E9-4022-9281-4C68649A9815}" type="slidenum">
              <a:rPr lang="nb-NO" smtClean="0"/>
              <a:t>8</a:t>
            </a:fld>
            <a:endParaRPr lang="nb-NO"/>
          </a:p>
        </p:txBody>
      </p:sp>
    </p:spTree>
    <p:extLst>
      <p:ext uri="{BB962C8B-B14F-4D97-AF65-F5344CB8AC3E}">
        <p14:creationId xmlns:p14="http://schemas.microsoft.com/office/powerpoint/2010/main" val="334076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8B0E248-11E9-4022-9281-4C68649A9815}" type="slidenum">
              <a:rPr lang="nb-NO" smtClean="0"/>
              <a:t>10</a:t>
            </a:fld>
            <a:endParaRPr lang="nb-NO"/>
          </a:p>
        </p:txBody>
      </p:sp>
    </p:spTree>
    <p:extLst>
      <p:ext uri="{BB962C8B-B14F-4D97-AF65-F5344CB8AC3E}">
        <p14:creationId xmlns:p14="http://schemas.microsoft.com/office/powerpoint/2010/main" val="229409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2E811C-297A-A249-9B01-A58D13AB2ED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19830229-2C2C-8F45-9EA2-78F33B0CFB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6CCA9832-A1C2-1841-84D7-CF09FB342062}"/>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5" name="Plassholder for bunntekst 4">
            <a:extLst>
              <a:ext uri="{FF2B5EF4-FFF2-40B4-BE49-F238E27FC236}">
                <a16:creationId xmlns:a16="http://schemas.microsoft.com/office/drawing/2014/main" id="{ED7AAF95-A1BC-E14A-B973-276FD775484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AD91C1D-F51B-DD43-BB1B-386D9BA9E584}"/>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310829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tel og 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A20E95-5671-E64A-820C-6E9B17FEF31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3F7E18D-8589-9B41-86B0-A47854576CA6}"/>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E2CF6E8-A5E1-2A40-88FC-746327CD94A4}"/>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5" name="Plassholder for bunntekst 4">
            <a:extLst>
              <a:ext uri="{FF2B5EF4-FFF2-40B4-BE49-F238E27FC236}">
                <a16:creationId xmlns:a16="http://schemas.microsoft.com/office/drawing/2014/main" id="{E30A4B93-5313-EC46-B8F2-E4893A0A9BC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4FEAF87-2285-9542-BBAA-DACD47DC0F0D}"/>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1285478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0E9CC0E0-527F-DE4E-98D8-C5BBE46B3E4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897D405-C0EA-374D-B6FF-9769F111C8F5}"/>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4F01F94-7CA3-7041-8FD9-728C0366109D}"/>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5" name="Plassholder for bunntekst 4">
            <a:extLst>
              <a:ext uri="{FF2B5EF4-FFF2-40B4-BE49-F238E27FC236}">
                <a16:creationId xmlns:a16="http://schemas.microsoft.com/office/drawing/2014/main" id="{CA23D313-C89F-0F4D-B4BB-FD24BCCF858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A7902C3-8338-BB43-9576-829627E077E2}"/>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710927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dirty="0"/>
              <a:t>Klikk for å redigere tittelstil</a:t>
            </a:r>
          </a:p>
        </p:txBody>
      </p:sp>
      <p:pic>
        <p:nvPicPr>
          <p:cNvPr id="9" name="Bilde 8" descr="kommunelenka.png"/>
          <p:cNvPicPr>
            <a:picLocks noChangeAspect="1"/>
          </p:cNvPicPr>
          <p:nvPr userDrawn="1"/>
        </p:nvPicPr>
        <p:blipFill>
          <a:blip r:embed="rId2">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pic>
        <p:nvPicPr>
          <p:cNvPr id="10" name="Bilde 9" descr="NKF_KS.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9067" y="339780"/>
            <a:ext cx="2407015" cy="707945"/>
          </a:xfrm>
          <a:prstGeom prst="rect">
            <a:avLst/>
          </a:prstGeom>
        </p:spPr>
      </p:pic>
    </p:spTree>
    <p:extLst>
      <p:ext uri="{BB962C8B-B14F-4D97-AF65-F5344CB8AC3E}">
        <p14:creationId xmlns:p14="http://schemas.microsoft.com/office/powerpoint/2010/main" val="3819817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tel og 2 inn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nb-NO" noProof="0" dirty="0"/>
              <a:t>Klikk for å redigere tittelstil</a:t>
            </a:r>
          </a:p>
        </p:txBody>
      </p:sp>
      <p:sp>
        <p:nvSpPr>
          <p:cNvPr id="3" name="Slide Number Placeholder 2"/>
          <p:cNvSpPr>
            <a:spLocks noGrp="1"/>
          </p:cNvSpPr>
          <p:nvPr>
            <p:ph type="sldNum" sz="quarter" idx="10"/>
          </p:nvPr>
        </p:nvSpPr>
        <p:spPr/>
        <p:txBody>
          <a:bodyPr/>
          <a:lstStyle/>
          <a:p>
            <a:fld id="{621A719E-994D-4E28-8422-9EFBFEFA7B19}" type="slidenum">
              <a:rPr lang="nb-NO" smtClean="0">
                <a:solidFill>
                  <a:prstClr val="black">
                    <a:tint val="75000"/>
                  </a:prstClr>
                </a:solidFill>
              </a:rPr>
              <a:pPr/>
              <a:t>‹#›</a:t>
            </a:fld>
            <a:endParaRPr lang="nb-NO" dirty="0">
              <a:solidFill>
                <a:prstClr val="black">
                  <a:tint val="75000"/>
                </a:prstClr>
              </a:solidFill>
            </a:endParaRPr>
          </a:p>
        </p:txBody>
      </p:sp>
      <p:sp>
        <p:nvSpPr>
          <p:cNvPr id="4" name="Date Placeholder 3"/>
          <p:cNvSpPr>
            <a:spLocks noGrp="1"/>
          </p:cNvSpPr>
          <p:nvPr>
            <p:ph type="dt" sz="half" idx="11"/>
          </p:nvPr>
        </p:nvSpPr>
        <p:spPr>
          <a:xfrm>
            <a:off x="609600" y="6173792"/>
            <a:ext cx="2844800" cy="365125"/>
          </a:xfrm>
          <a:prstGeom prst="rect">
            <a:avLst/>
          </a:prstGeom>
        </p:spPr>
        <p:txBody>
          <a:bodyPr/>
          <a:lstStyle/>
          <a:p>
            <a:fld id="{E8502969-D4D9-294A-9C4F-AF239C735138}" type="datetime1">
              <a:rPr lang="nb-NO" smtClean="0">
                <a:solidFill>
                  <a:prstClr val="black">
                    <a:tint val="75000"/>
                  </a:prstClr>
                </a:solidFill>
              </a:rPr>
              <a:pPr/>
              <a:t>29.11.2017</a:t>
            </a:fld>
            <a:endParaRPr lang="nb-NO" dirty="0">
              <a:solidFill>
                <a:prstClr val="black">
                  <a:tint val="75000"/>
                </a:prstClr>
              </a:solidFill>
            </a:endParaRPr>
          </a:p>
        </p:txBody>
      </p:sp>
      <p:sp>
        <p:nvSpPr>
          <p:cNvPr id="5" name="Footer Placeholder 4"/>
          <p:cNvSpPr>
            <a:spLocks noGrp="1"/>
          </p:cNvSpPr>
          <p:nvPr>
            <p:ph type="ftr" sz="quarter" idx="12"/>
          </p:nvPr>
        </p:nvSpPr>
        <p:spPr/>
        <p:txBody>
          <a:bodyPr/>
          <a:lstStyle/>
          <a:p>
            <a:endParaRPr lang="nb-NO" dirty="0">
              <a:solidFill>
                <a:prstClr val="black">
                  <a:tint val="75000"/>
                </a:prstClr>
              </a:solidFill>
            </a:endParaRPr>
          </a:p>
        </p:txBody>
      </p:sp>
      <p:sp>
        <p:nvSpPr>
          <p:cNvPr id="7" name="Content Placeholder 6"/>
          <p:cNvSpPr>
            <a:spLocks noGrp="1"/>
          </p:cNvSpPr>
          <p:nvPr>
            <p:ph sz="quarter" idx="13"/>
          </p:nvPr>
        </p:nvSpPr>
        <p:spPr>
          <a:xfrm>
            <a:off x="609601" y="1602508"/>
            <a:ext cx="5294379" cy="4523656"/>
          </a:xfrm>
        </p:spPr>
        <p:txBody>
          <a:bodyPr>
            <a:noAutofit/>
          </a:bodyPr>
          <a:lstStyle>
            <a:lvl1pPr marL="204770" indent="-204770">
              <a:buFont typeface="Lucida Grande"/>
              <a:buChar char="–"/>
              <a:defRPr sz="1800"/>
            </a:lvl1pPr>
            <a:lvl2pPr marL="338108" indent="-134530">
              <a:buFont typeface="Arial"/>
              <a:buChar char="•"/>
              <a:defRPr sz="1500"/>
            </a:lvl2pPr>
            <a:lvl3pPr marL="405966" indent="0">
              <a:buFontTx/>
              <a:buNone/>
              <a:defRPr/>
            </a:lvl3pPr>
            <a:lvl4pPr>
              <a:buFontTx/>
              <a:buNone/>
              <a:defRPr/>
            </a:lvl4pPr>
            <a:lvl5pPr marL="405967" indent="0">
              <a:buFontTx/>
              <a:buNone/>
              <a:defRPr/>
            </a:lvl5pPr>
          </a:lstStyle>
          <a:p>
            <a:pPr lvl="0"/>
            <a:r>
              <a:rPr lang="nb-NO" noProof="0"/>
              <a:t>Klikk for å redigere tekststiler i malen</a:t>
            </a:r>
          </a:p>
          <a:p>
            <a:pPr lvl="1"/>
            <a:r>
              <a:rPr lang="nb-NO" noProof="0"/>
              <a:t>Andre nivå</a:t>
            </a:r>
          </a:p>
        </p:txBody>
      </p:sp>
      <p:sp>
        <p:nvSpPr>
          <p:cNvPr id="9" name="Content Placeholder 6"/>
          <p:cNvSpPr>
            <a:spLocks noGrp="1"/>
          </p:cNvSpPr>
          <p:nvPr>
            <p:ph sz="quarter" idx="14"/>
          </p:nvPr>
        </p:nvSpPr>
        <p:spPr>
          <a:xfrm>
            <a:off x="6289821" y="1602508"/>
            <a:ext cx="5294379" cy="4523656"/>
          </a:xfrm>
        </p:spPr>
        <p:txBody>
          <a:bodyPr>
            <a:noAutofit/>
          </a:bodyPr>
          <a:lstStyle>
            <a:lvl1pPr marL="204770" indent="-204770">
              <a:buFont typeface="Lucida Grande"/>
              <a:buChar char="–"/>
              <a:defRPr sz="1800"/>
            </a:lvl1pPr>
            <a:lvl2pPr marL="338108" indent="-134530">
              <a:buFont typeface="Arial"/>
              <a:buChar char="•"/>
              <a:defRPr sz="1500"/>
            </a:lvl2pPr>
            <a:lvl3pPr marL="405966" indent="0">
              <a:buFontTx/>
              <a:buNone/>
              <a:defRPr/>
            </a:lvl3pPr>
            <a:lvl4pPr>
              <a:buFontTx/>
              <a:buNone/>
              <a:defRPr/>
            </a:lvl4pPr>
            <a:lvl5pPr marL="405967" indent="0">
              <a:buFontTx/>
              <a:buNone/>
              <a:defRPr/>
            </a:lvl5pPr>
          </a:lstStyle>
          <a:p>
            <a:pPr lvl="0"/>
            <a:r>
              <a:rPr lang="nb-NO" noProof="0"/>
              <a:t>Klikk for å redigere tekststiler i malen</a:t>
            </a:r>
          </a:p>
          <a:p>
            <a:pPr lvl="1"/>
            <a:r>
              <a:rPr lang="nb-NO" noProof="0"/>
              <a:t>Andre nivå</a:t>
            </a:r>
          </a:p>
        </p:txBody>
      </p:sp>
    </p:spTree>
    <p:extLst>
      <p:ext uri="{BB962C8B-B14F-4D97-AF65-F5344CB8AC3E}">
        <p14:creationId xmlns:p14="http://schemas.microsoft.com/office/powerpoint/2010/main" val="3103691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70AB46A-96A2-CF48-B755-2A4B4ED5785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5F3BF17-9BEE-0E46-99C8-4EA1E316E5DE}"/>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40ED680-52D9-7E40-A1AD-7FD0D0CF8F5B}"/>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5" name="Plassholder for bunntekst 4">
            <a:extLst>
              <a:ext uri="{FF2B5EF4-FFF2-40B4-BE49-F238E27FC236}">
                <a16:creationId xmlns:a16="http://schemas.microsoft.com/office/drawing/2014/main" id="{8E7A36E4-E2C2-B347-9FE3-EA0E7E51FCC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52AE101-AD95-D747-8558-00D43EE5B2C0}"/>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305001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37DA7E-BEF6-2442-B535-8B8EA7C1996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D17A1D7C-4AB9-CE42-8695-2834A44243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9F991C55-8F03-B648-8043-FC3850E35D1B}"/>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5" name="Plassholder for bunntekst 4">
            <a:extLst>
              <a:ext uri="{FF2B5EF4-FFF2-40B4-BE49-F238E27FC236}">
                <a16:creationId xmlns:a16="http://schemas.microsoft.com/office/drawing/2014/main" id="{0E58059B-F80A-3747-922A-BB8D52E76AF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7BE4003-D8AF-F444-A300-0E3B07898E6E}"/>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245057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D63FA1-3528-2E47-BCB5-342701BABC1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B2A1AEB-896D-3648-8BB9-E07A73AC39CA}"/>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CDD2D83-C948-6840-AE69-236AFA7267CD}"/>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4C6C1FA4-8ADE-CF4A-9EA9-0AFD2AEC4E43}"/>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6" name="Plassholder for bunntekst 5">
            <a:extLst>
              <a:ext uri="{FF2B5EF4-FFF2-40B4-BE49-F238E27FC236}">
                <a16:creationId xmlns:a16="http://schemas.microsoft.com/office/drawing/2014/main" id="{225C705F-BD10-0B4B-B976-C34F5B4F7BB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01BBF54-1E24-7F47-A480-B2FBEE794515}"/>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138369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362C1B-B344-AA4E-9E46-EFD0C1D05C1C}"/>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A1711069-2C53-7144-B3E9-6D4B511386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59D277DF-2EDC-044E-89B6-1C9866787D7E}"/>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C5D47CDC-0931-674C-A46F-F4E35B79FE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DD2FB9AF-D3EF-8541-B51E-315E0366D911}"/>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B055BE06-D423-0E40-A1B8-421AC8A123CD}"/>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8" name="Plassholder for bunntekst 7">
            <a:extLst>
              <a:ext uri="{FF2B5EF4-FFF2-40B4-BE49-F238E27FC236}">
                <a16:creationId xmlns:a16="http://schemas.microsoft.com/office/drawing/2014/main" id="{5F75A12B-8958-4849-A5B9-1A0BA2DC245C}"/>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8E730437-09E7-3341-AD9E-A3EE1E68DF7D}"/>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352365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744F042-67A4-0A42-84AB-670AE3D01BD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85C59C52-C85E-F543-8AE4-225B1C33CA74}"/>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4" name="Plassholder for bunntekst 3">
            <a:extLst>
              <a:ext uri="{FF2B5EF4-FFF2-40B4-BE49-F238E27FC236}">
                <a16:creationId xmlns:a16="http://schemas.microsoft.com/office/drawing/2014/main" id="{2F79ABE6-1A67-C64A-8287-BA70CBF7D73C}"/>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612D6D7-73F0-E449-AF0D-B1F190730B86}"/>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410209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D364FFCE-1BDD-424B-8341-DD6B42C52C3E}"/>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3" name="Plassholder for bunntekst 2">
            <a:extLst>
              <a:ext uri="{FF2B5EF4-FFF2-40B4-BE49-F238E27FC236}">
                <a16:creationId xmlns:a16="http://schemas.microsoft.com/office/drawing/2014/main" id="{BF9C893B-82B7-0B4C-83AF-5C67563A2066}"/>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4F00DB9B-212E-B84E-8B88-89B41A98C07B}"/>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200872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2C6FF3-F5B6-DD4C-BAB2-5FA8E217277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C259126-B12D-2C4C-AB0B-7D9B118A85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9B79E47-D610-A843-9EEF-0E9372C9B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450441FD-731C-2F4C-8AAC-E4C9EBDA6A4B}"/>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6" name="Plassholder for bunntekst 5">
            <a:extLst>
              <a:ext uri="{FF2B5EF4-FFF2-40B4-BE49-F238E27FC236}">
                <a16:creationId xmlns:a16="http://schemas.microsoft.com/office/drawing/2014/main" id="{76420E92-4337-7B42-9550-340C8B1D80C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48C7F4A-6F17-3941-A20D-19483B299960}"/>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151185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71CCB1-BC1D-F14D-A010-544411A7990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8B8D0E3-660B-9D4D-BF75-89534E61D7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30C5233E-6070-9645-B450-B5B0D0FA5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E1172B8C-B161-CC41-BE59-122E13E7126E}"/>
              </a:ext>
            </a:extLst>
          </p:cNvPr>
          <p:cNvSpPr>
            <a:spLocks noGrp="1"/>
          </p:cNvSpPr>
          <p:nvPr>
            <p:ph type="dt" sz="half" idx="10"/>
          </p:nvPr>
        </p:nvSpPr>
        <p:spPr/>
        <p:txBody>
          <a:bodyPr/>
          <a:lstStyle/>
          <a:p>
            <a:fld id="{DE6C02FA-96CA-0D44-87B1-BA15A0C89BA2}" type="datetimeFigureOut">
              <a:rPr lang="nb-NO" smtClean="0"/>
              <a:t>29.11.2017</a:t>
            </a:fld>
            <a:endParaRPr lang="nb-NO"/>
          </a:p>
        </p:txBody>
      </p:sp>
      <p:sp>
        <p:nvSpPr>
          <p:cNvPr id="6" name="Plassholder for bunntekst 5">
            <a:extLst>
              <a:ext uri="{FF2B5EF4-FFF2-40B4-BE49-F238E27FC236}">
                <a16:creationId xmlns:a16="http://schemas.microsoft.com/office/drawing/2014/main" id="{20B4D304-6D58-744D-AB12-411F427FEAC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EA99477-3504-9C49-956B-C843A14808DE}"/>
              </a:ext>
            </a:extLst>
          </p:cNvPr>
          <p:cNvSpPr>
            <a:spLocks noGrp="1"/>
          </p:cNvSpPr>
          <p:nvPr>
            <p:ph type="sldNum" sz="quarter" idx="12"/>
          </p:nvPr>
        </p:nvSpPr>
        <p:spPr/>
        <p:txBody>
          <a:bodyPr/>
          <a:lstStyle/>
          <a:p>
            <a:fld id="{B6976892-ABD5-8B41-9FA4-B54C3CDB0ED0}" type="slidenum">
              <a:rPr lang="nb-NO" smtClean="0"/>
              <a:t>‹#›</a:t>
            </a:fld>
            <a:endParaRPr lang="nb-NO"/>
          </a:p>
        </p:txBody>
      </p:sp>
    </p:spTree>
    <p:extLst>
      <p:ext uri="{BB962C8B-B14F-4D97-AF65-F5344CB8AC3E}">
        <p14:creationId xmlns:p14="http://schemas.microsoft.com/office/powerpoint/2010/main" val="2801741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2AF3580-A209-714F-B129-836F3AAA90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7F44CCA9-3126-C34C-A831-618B7DE156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B4F539D-07E2-2845-A3BC-642F986EF1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C02FA-96CA-0D44-87B1-BA15A0C89BA2}" type="datetimeFigureOut">
              <a:rPr lang="nb-NO" smtClean="0"/>
              <a:t>29.11.2017</a:t>
            </a:fld>
            <a:endParaRPr lang="nb-NO"/>
          </a:p>
        </p:txBody>
      </p:sp>
      <p:sp>
        <p:nvSpPr>
          <p:cNvPr id="5" name="Plassholder for bunntekst 4">
            <a:extLst>
              <a:ext uri="{FF2B5EF4-FFF2-40B4-BE49-F238E27FC236}">
                <a16:creationId xmlns:a16="http://schemas.microsoft.com/office/drawing/2014/main" id="{F94D2829-47FE-4349-8545-8857F329BE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565F5A70-6CBE-3C4E-84D6-532B04FF06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76892-ABD5-8B41-9FA4-B54C3CDB0ED0}" type="slidenum">
              <a:rPr lang="nb-NO" smtClean="0"/>
              <a:t>‹#›</a:t>
            </a:fld>
            <a:endParaRPr lang="nb-NO"/>
          </a:p>
        </p:txBody>
      </p:sp>
    </p:spTree>
    <p:extLst>
      <p:ext uri="{BB962C8B-B14F-4D97-AF65-F5344CB8AC3E}">
        <p14:creationId xmlns:p14="http://schemas.microsoft.com/office/powerpoint/2010/main" val="2339601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dibk-utvikling.atlassian.net/wiki/pages/viewpage.action?pageId=38043659"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p:txBody>
          <a:bodyPr/>
          <a:lstStyle/>
          <a:p>
            <a:r>
              <a:rPr lang="nb-NO" dirty="0"/>
              <a:t>Ett eksempel på hvordan flere kommuner kan samarbeide om å anskaffe nye løsninger…</a:t>
            </a:r>
            <a:br>
              <a:rPr lang="nb-NO" dirty="0"/>
            </a:br>
            <a:br>
              <a:rPr lang="nb-NO" dirty="0"/>
            </a:br>
            <a:r>
              <a:rPr lang="nb-NO" sz="2400" dirty="0"/>
              <a:t>Eksempelet er hentet fra kommunene i Grenlandområdet og gir et innblikk i hvordan disse har tilnærmet seg et samarbeid på tvers av kommunene…</a:t>
            </a:r>
          </a:p>
        </p:txBody>
      </p:sp>
    </p:spTree>
    <p:extLst>
      <p:ext uri="{BB962C8B-B14F-4D97-AF65-F5344CB8AC3E}">
        <p14:creationId xmlns:p14="http://schemas.microsoft.com/office/powerpoint/2010/main" val="2446520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a:xfrm>
            <a:off x="301141" y="281126"/>
            <a:ext cx="11451393" cy="1054531"/>
          </a:xfrm>
        </p:spPr>
        <p:txBody>
          <a:bodyPr>
            <a:noAutofit/>
          </a:bodyPr>
          <a:lstStyle/>
          <a:p>
            <a:pPr algn="ctr"/>
            <a:r>
              <a:rPr lang="nb-NO" sz="4000" b="1" dirty="0">
                <a:effectLst>
                  <a:outerShdw blurRad="38100" dist="38100" dir="2700000" algn="tl">
                    <a:srgbClr val="000000">
                      <a:alpha val="43137"/>
                    </a:srgbClr>
                  </a:outerShdw>
                </a:effectLst>
              </a:rPr>
              <a:t>Eksempel - SvarUt-tjenesten</a:t>
            </a:r>
            <a:endParaRPr lang="nb-NO" sz="4000" dirty="0">
              <a:effectLst>
                <a:outerShdw blurRad="38100" dist="38100" dir="2700000" algn="tl">
                  <a:srgbClr val="000000">
                    <a:alpha val="43137"/>
                  </a:srgbClr>
                </a:outerShdw>
              </a:effectLst>
            </a:endParaRPr>
          </a:p>
        </p:txBody>
      </p:sp>
      <p:sp>
        <p:nvSpPr>
          <p:cNvPr id="5" name="TekstSylinder 4"/>
          <p:cNvSpPr txBox="1"/>
          <p:nvPr/>
        </p:nvSpPr>
        <p:spPr>
          <a:xfrm>
            <a:off x="365907" y="4847084"/>
            <a:ext cx="8053868" cy="1846659"/>
          </a:xfrm>
          <a:prstGeom prst="rect">
            <a:avLst/>
          </a:prstGeom>
          <a:noFill/>
        </p:spPr>
        <p:txBody>
          <a:bodyPr wrap="square" rtlCol="0">
            <a:spAutoFit/>
          </a:bodyPr>
          <a:lstStyle/>
          <a:p>
            <a:r>
              <a:rPr lang="nb-NO" sz="1600" b="1" dirty="0">
                <a:solidFill>
                  <a:prstClr val="black"/>
                </a:solidFill>
              </a:rPr>
              <a:t>SvarUt-tjenesten benytter følgende nasjonale komponenter</a:t>
            </a:r>
          </a:p>
          <a:p>
            <a:pPr marL="285750" indent="-285750">
              <a:buFont typeface="Arial" panose="020B0604020202020204" pitchFamily="34" charset="0"/>
              <a:buChar char="•"/>
            </a:pPr>
            <a:r>
              <a:rPr lang="nb-NO" sz="1400" dirty="0">
                <a:solidFill>
                  <a:prstClr val="black"/>
                </a:solidFill>
              </a:rPr>
              <a:t>ID-porten (Difi) (</a:t>
            </a:r>
            <a:r>
              <a:rPr lang="nb-NO" sz="1200" dirty="0">
                <a:solidFill>
                  <a:schemeClr val="bg1">
                    <a:lumMod val="65000"/>
                  </a:schemeClr>
                </a:solidFill>
              </a:rPr>
              <a:t>forsendelse via sikre kanaler</a:t>
            </a:r>
            <a:r>
              <a:rPr lang="nb-NO" sz="1400" dirty="0">
                <a:solidFill>
                  <a:prstClr val="black"/>
                </a:solidFill>
              </a:rPr>
              <a:t>)</a:t>
            </a:r>
          </a:p>
          <a:p>
            <a:pPr marL="285750" indent="-285750">
              <a:buFont typeface="Arial" panose="020B0604020202020204" pitchFamily="34" charset="0"/>
              <a:buChar char="•"/>
            </a:pPr>
            <a:r>
              <a:rPr lang="nb-NO" sz="1400" dirty="0">
                <a:solidFill>
                  <a:prstClr val="black"/>
                </a:solidFill>
              </a:rPr>
              <a:t>Altinn (Brønnøysundregistrene)</a:t>
            </a:r>
          </a:p>
          <a:p>
            <a:pPr marL="285750" indent="-285750">
              <a:buFont typeface="Arial" panose="020B0604020202020204" pitchFamily="34" charset="0"/>
              <a:buChar char="•"/>
            </a:pPr>
            <a:r>
              <a:rPr lang="nb-NO" sz="1400" dirty="0">
                <a:solidFill>
                  <a:prstClr val="black"/>
                </a:solidFill>
              </a:rPr>
              <a:t>Digital postkasse til innbyggere (Difi)</a:t>
            </a:r>
          </a:p>
          <a:p>
            <a:pPr marL="285750" indent="-285750">
              <a:buFont typeface="Arial" panose="020B0604020202020204" pitchFamily="34" charset="0"/>
              <a:buChar char="•"/>
            </a:pPr>
            <a:r>
              <a:rPr lang="nb-NO" sz="1400" dirty="0">
                <a:solidFill>
                  <a:prstClr val="black"/>
                </a:solidFill>
              </a:rPr>
              <a:t>Kontakt- og reservasjonsregisteret (Difi)</a:t>
            </a:r>
          </a:p>
          <a:p>
            <a:pPr marL="285750" indent="-285750">
              <a:buFont typeface="Arial" panose="020B0604020202020204" pitchFamily="34" charset="0"/>
              <a:buChar char="•"/>
            </a:pPr>
            <a:r>
              <a:rPr lang="nb-NO" sz="1400" dirty="0">
                <a:solidFill>
                  <a:prstClr val="black"/>
                </a:solidFill>
              </a:rPr>
              <a:t>Oppslag for digital adresse</a:t>
            </a:r>
          </a:p>
          <a:p>
            <a:pPr marL="742950" lvl="1" indent="-285750">
              <a:buFont typeface="Arial" panose="020B0604020202020204" pitchFamily="34" charset="0"/>
              <a:buChar char="•"/>
            </a:pPr>
            <a:r>
              <a:rPr lang="nb-NO" sz="1400" dirty="0">
                <a:solidFill>
                  <a:prstClr val="black"/>
                </a:solidFill>
              </a:rPr>
              <a:t>Det sentrale folkeregisteret (Skatteetaten)</a:t>
            </a:r>
          </a:p>
          <a:p>
            <a:pPr marL="742950" lvl="1" indent="-285750">
              <a:buFont typeface="Arial" panose="020B0604020202020204" pitchFamily="34" charset="0"/>
              <a:buChar char="•"/>
            </a:pPr>
            <a:r>
              <a:rPr lang="nb-NO" sz="1400" dirty="0">
                <a:solidFill>
                  <a:prstClr val="black"/>
                </a:solidFill>
              </a:rPr>
              <a:t>Enhetsregisteret (Brønnøysundregistrene)</a:t>
            </a:r>
          </a:p>
        </p:txBody>
      </p:sp>
      <p:grpSp>
        <p:nvGrpSpPr>
          <p:cNvPr id="12" name="Gruppe 11"/>
          <p:cNvGrpSpPr/>
          <p:nvPr/>
        </p:nvGrpSpPr>
        <p:grpSpPr>
          <a:xfrm>
            <a:off x="417379" y="1464274"/>
            <a:ext cx="11200799" cy="3697897"/>
            <a:chOff x="313024" y="1464263"/>
            <a:chExt cx="8400599" cy="3697897"/>
          </a:xfrm>
        </p:grpSpPr>
        <p:grpSp>
          <p:nvGrpSpPr>
            <p:cNvPr id="11" name="Gruppe 10"/>
            <p:cNvGrpSpPr/>
            <p:nvPr/>
          </p:nvGrpSpPr>
          <p:grpSpPr>
            <a:xfrm>
              <a:off x="637814" y="1852128"/>
              <a:ext cx="7744490" cy="3310032"/>
              <a:chOff x="637814" y="1852128"/>
              <a:chExt cx="7744490" cy="3310032"/>
            </a:xfrm>
          </p:grpSpPr>
          <p:pic>
            <p:nvPicPr>
              <p:cNvPr id="1058"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28698" b="21843"/>
              <a:stretch/>
            </p:blipFill>
            <p:spPr bwMode="auto">
              <a:xfrm>
                <a:off x="6371533" y="2761105"/>
                <a:ext cx="761579" cy="508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vrundet rektangel 6"/>
              <p:cNvSpPr/>
              <p:nvPr/>
            </p:nvSpPr>
            <p:spPr>
              <a:xfrm>
                <a:off x="1390756" y="2282275"/>
                <a:ext cx="1185691" cy="463789"/>
              </a:xfrm>
              <a:prstGeom prst="round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dirty="0">
                    <a:solidFill>
                      <a:prstClr val="black"/>
                    </a:solidFill>
                  </a:rPr>
                  <a:t>Sak/Arkiv</a:t>
                </a:r>
              </a:p>
              <a:p>
                <a:pPr algn="ctr"/>
                <a:r>
                  <a:rPr lang="nb-NO" sz="1200" dirty="0">
                    <a:solidFill>
                      <a:prstClr val="black"/>
                    </a:solidFill>
                  </a:rPr>
                  <a:t>Fagsystem</a:t>
                </a:r>
              </a:p>
            </p:txBody>
          </p:sp>
          <p:sp>
            <p:nvSpPr>
              <p:cNvPr id="8" name="Avrundet rektangel 7"/>
              <p:cNvSpPr/>
              <p:nvPr/>
            </p:nvSpPr>
            <p:spPr>
              <a:xfrm>
                <a:off x="1416818" y="3835149"/>
                <a:ext cx="1185691" cy="463789"/>
              </a:xfrm>
              <a:prstGeom prst="roundRect">
                <a:avLst/>
              </a:prstGeom>
              <a:solidFill>
                <a:schemeClr val="bg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dirty="0">
                    <a:solidFill>
                      <a:prstClr val="black"/>
                    </a:solidFill>
                  </a:rPr>
                  <a:t>eDialog</a:t>
                </a:r>
              </a:p>
              <a:p>
                <a:pPr algn="ctr"/>
                <a:r>
                  <a:rPr lang="nb-NO" sz="1200" dirty="0">
                    <a:solidFill>
                      <a:prstClr val="black"/>
                    </a:solidFill>
                  </a:rPr>
                  <a:t>Innsendingstjeneste</a:t>
                </a:r>
              </a:p>
            </p:txBody>
          </p:sp>
          <p:sp>
            <p:nvSpPr>
              <p:cNvPr id="9" name="Avrundet rektangel 8"/>
              <p:cNvSpPr/>
              <p:nvPr/>
            </p:nvSpPr>
            <p:spPr>
              <a:xfrm>
                <a:off x="1416818" y="3078148"/>
                <a:ext cx="1185691" cy="463789"/>
              </a:xfrm>
              <a:prstGeom prst="round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dirty="0">
                    <a:solidFill>
                      <a:prstClr val="black"/>
                    </a:solidFill>
                  </a:rPr>
                  <a:t>Manuell forsendelse</a:t>
                </a:r>
              </a:p>
            </p:txBody>
          </p:sp>
          <p:sp>
            <p:nvSpPr>
              <p:cNvPr id="10" name="Avrundet rektangel 9"/>
              <p:cNvSpPr/>
              <p:nvPr/>
            </p:nvSpPr>
            <p:spPr>
              <a:xfrm>
                <a:off x="3800819" y="2898179"/>
                <a:ext cx="1484614" cy="704024"/>
              </a:xfrm>
              <a:prstGeom prst="roundRect">
                <a:avLst/>
              </a:prstGeom>
              <a:solidFill>
                <a:schemeClr val="tx2">
                  <a:lumMod val="75000"/>
                </a:schemeClr>
              </a:solidFill>
              <a:ln w="19050"/>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2400" b="1" dirty="0">
                    <a:solidFill>
                      <a:prstClr val="white"/>
                    </a:solidFill>
                  </a:rPr>
                  <a:t>SvarUt</a:t>
                </a:r>
                <a:endParaRPr lang="nb-NO" sz="1600" b="1" dirty="0">
                  <a:solidFill>
                    <a:prstClr val="white"/>
                  </a:solidFill>
                </a:endParaRPr>
              </a:p>
              <a:p>
                <a:pPr algn="ctr"/>
                <a:endParaRPr lang="nb-NO" sz="1100" dirty="0">
                  <a:solidFill>
                    <a:prstClr val="white"/>
                  </a:solidFill>
                </a:endParaRPr>
              </a:p>
            </p:txBody>
          </p:sp>
          <p:pic>
            <p:nvPicPr>
              <p:cNvPr id="1028" name="Picture 4" descr="Bilderesultat for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814" y="2293614"/>
                <a:ext cx="467491" cy="46749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4" descr="Bilderesultat for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814" y="3835149"/>
                <a:ext cx="467491" cy="48115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5" name="Picture 4" descr="Bilderesultat for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814" y="3088085"/>
                <a:ext cx="467491" cy="46749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9" name="Avrundet rektangel 18"/>
              <p:cNvSpPr/>
              <p:nvPr/>
            </p:nvSpPr>
            <p:spPr>
              <a:xfrm>
                <a:off x="6314822" y="1888698"/>
                <a:ext cx="1201345" cy="667825"/>
              </a:xfrm>
              <a:prstGeom prst="round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dirty="0">
                    <a:solidFill>
                      <a:prstClr val="black"/>
                    </a:solidFill>
                  </a:rPr>
                  <a:t>Mottaks service</a:t>
                </a:r>
              </a:p>
              <a:p>
                <a:pPr algn="ctr"/>
                <a:r>
                  <a:rPr lang="nb-NO" sz="1400" dirty="0">
                    <a:solidFill>
                      <a:prstClr val="black"/>
                    </a:solidFill>
                  </a:rPr>
                  <a:t>(SvarInn)</a:t>
                </a:r>
              </a:p>
            </p:txBody>
          </p:sp>
          <p:sp>
            <p:nvSpPr>
              <p:cNvPr id="20" name="Avrundet rektangel 19"/>
              <p:cNvSpPr/>
              <p:nvPr/>
            </p:nvSpPr>
            <p:spPr>
              <a:xfrm>
                <a:off x="6314822" y="3441572"/>
                <a:ext cx="1201345" cy="667825"/>
              </a:xfrm>
              <a:prstGeom prst="roundRect">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dirty="0">
                    <a:solidFill>
                      <a:prstClr val="black"/>
                    </a:solidFill>
                  </a:rPr>
                  <a:t>Utskrift</a:t>
                </a:r>
              </a:p>
            </p:txBody>
          </p:sp>
          <p:sp>
            <p:nvSpPr>
              <p:cNvPr id="21" name="Avrundet rektangel 20"/>
              <p:cNvSpPr/>
              <p:nvPr/>
            </p:nvSpPr>
            <p:spPr>
              <a:xfrm>
                <a:off x="6314822" y="2684571"/>
                <a:ext cx="1201345" cy="667825"/>
              </a:xfrm>
              <a:prstGeom prst="round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r"/>
                <a:endParaRPr lang="nb-NO" sz="1400" dirty="0">
                  <a:solidFill>
                    <a:prstClr val="black"/>
                  </a:solidFill>
                </a:endParaRPr>
              </a:p>
            </p:txBody>
          </p:sp>
          <p:sp>
            <p:nvSpPr>
              <p:cNvPr id="22" name="Avrundet rektangel 21"/>
              <p:cNvSpPr/>
              <p:nvPr/>
            </p:nvSpPr>
            <p:spPr>
              <a:xfrm>
                <a:off x="6314822" y="4196873"/>
                <a:ext cx="1201345" cy="667825"/>
              </a:xfrm>
              <a:prstGeom prst="roundRect">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r"/>
                <a:r>
                  <a:rPr lang="nb-NO" sz="1400" b="1" dirty="0">
                    <a:solidFill>
                      <a:prstClr val="black"/>
                    </a:solidFill>
                  </a:rPr>
                  <a:t>Difi-SDP</a:t>
                </a:r>
              </a:p>
            </p:txBody>
          </p:sp>
          <p:pic>
            <p:nvPicPr>
              <p:cNvPr id="23" name="Picture 4" descr="Bilderesultat for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8022" y="4210310"/>
                <a:ext cx="443802" cy="443802"/>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24" name="Picture 4" descr="Bilderesultat for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8022" y="4718358"/>
                <a:ext cx="443802" cy="443802"/>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Bilderesultat for brev"/>
              <p:cNvPicPr>
                <a:picLocks noChangeAspect="1" noChangeArrowheads="1"/>
              </p:cNvPicPr>
              <p:nvPr/>
            </p:nvPicPr>
            <p:blipFill rotWithShape="1">
              <a:blip r:embed="rId5">
                <a:extLst>
                  <a:ext uri="{28A0092B-C50C-407E-A947-70E740481C1C}">
                    <a14:useLocalDpi xmlns:a14="http://schemas.microsoft.com/office/drawing/2010/main" val="0"/>
                  </a:ext>
                </a:extLst>
              </a:blip>
              <a:srcRect l="15394" r="14098"/>
              <a:stretch/>
            </p:blipFill>
            <p:spPr bwMode="auto">
              <a:xfrm>
                <a:off x="7769354" y="3370252"/>
                <a:ext cx="612950" cy="623300"/>
              </a:xfrm>
              <a:prstGeom prst="rect">
                <a:avLst/>
              </a:prstGeom>
              <a:noFill/>
              <a:ln w="12700">
                <a:noFill/>
              </a:ln>
              <a:extLst>
                <a:ext uri="{909E8E84-426E-40DD-AFC4-6F175D3DCCD1}">
                  <a14:hiddenFill xmlns:a14="http://schemas.microsoft.com/office/drawing/2010/main">
                    <a:solidFill>
                      <a:srgbClr val="FFFFFF"/>
                    </a:solidFill>
                  </a14:hiddenFill>
                </a:ext>
              </a:extLst>
            </p:spPr>
          </p:pic>
          <p:pic>
            <p:nvPicPr>
              <p:cNvPr id="26" name="Picture 4" descr="Bilderesultat for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8022" y="2696461"/>
                <a:ext cx="443802" cy="443802"/>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2" name="Sylinder 1"/>
              <p:cNvSpPr/>
              <p:nvPr/>
            </p:nvSpPr>
            <p:spPr>
              <a:xfrm>
                <a:off x="7857492" y="1852128"/>
                <a:ext cx="424332" cy="552304"/>
              </a:xfrm>
              <a:prstGeom prst="can">
                <a:avLst/>
              </a:prstGeom>
              <a:noFill/>
              <a:ln w="12700">
                <a:solidFill>
                  <a:schemeClr val="tx1"/>
                </a:solidFill>
              </a:ln>
              <a:extLst>
                <a:ext uri="{909E8E84-426E-40DD-AFC4-6F175D3DCCD1}">
                  <a14:hiddenFill xmlns:a14="http://schemas.microsoft.com/office/drawing/2010/main">
                    <a:solidFill>
                      <a:srgbClr val="FFFFFF"/>
                    </a:solidFill>
                  </a14:hiddenFill>
                </a:ex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900" dirty="0">
                    <a:solidFill>
                      <a:prstClr val="black"/>
                    </a:solidFill>
                  </a:rPr>
                  <a:t>Sak/Arkiv</a:t>
                </a:r>
              </a:p>
            </p:txBody>
          </p:sp>
          <p:cxnSp>
            <p:nvCxnSpPr>
              <p:cNvPr id="30" name="Buet linje 29"/>
              <p:cNvCxnSpPr>
                <a:stCxn id="9" idx="3"/>
                <a:endCxn id="10" idx="1"/>
              </p:cNvCxnSpPr>
              <p:nvPr/>
            </p:nvCxnSpPr>
            <p:spPr>
              <a:xfrm flipV="1">
                <a:off x="2602509" y="3250191"/>
                <a:ext cx="1198310" cy="59852"/>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24" name="Buet linje 1023"/>
              <p:cNvCxnSpPr>
                <a:stCxn id="7" idx="3"/>
                <a:endCxn id="10" idx="1"/>
              </p:cNvCxnSpPr>
              <p:nvPr/>
            </p:nvCxnSpPr>
            <p:spPr>
              <a:xfrm>
                <a:off x="2576447" y="2514170"/>
                <a:ext cx="1224372" cy="736021"/>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27" name="Buet linje 1026"/>
              <p:cNvCxnSpPr>
                <a:stCxn id="8" idx="3"/>
                <a:endCxn id="10" idx="1"/>
              </p:cNvCxnSpPr>
              <p:nvPr/>
            </p:nvCxnSpPr>
            <p:spPr>
              <a:xfrm flipV="1">
                <a:off x="2602509" y="3250191"/>
                <a:ext cx="1198310" cy="816853"/>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31" name="Buet linje 1030"/>
              <p:cNvCxnSpPr>
                <a:stCxn id="10" idx="3"/>
              </p:cNvCxnSpPr>
              <p:nvPr/>
            </p:nvCxnSpPr>
            <p:spPr>
              <a:xfrm flipV="1">
                <a:off x="5285433" y="2204323"/>
                <a:ext cx="1029389" cy="1045868"/>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33" name="Buet linje 1032"/>
              <p:cNvCxnSpPr>
                <a:stCxn id="10" idx="3"/>
                <a:endCxn id="21" idx="1"/>
              </p:cNvCxnSpPr>
              <p:nvPr/>
            </p:nvCxnSpPr>
            <p:spPr>
              <a:xfrm flipV="1">
                <a:off x="5285433" y="3018484"/>
                <a:ext cx="1029389" cy="231707"/>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35" name="Buet linje 1034"/>
              <p:cNvCxnSpPr>
                <a:stCxn id="10" idx="3"/>
                <a:endCxn id="20" idx="1"/>
              </p:cNvCxnSpPr>
              <p:nvPr/>
            </p:nvCxnSpPr>
            <p:spPr>
              <a:xfrm>
                <a:off x="5285433" y="3250191"/>
                <a:ext cx="1029389" cy="525294"/>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37" name="Buet linje 1036"/>
              <p:cNvCxnSpPr>
                <a:stCxn id="10" idx="3"/>
                <a:endCxn id="22" idx="1"/>
              </p:cNvCxnSpPr>
              <p:nvPr/>
            </p:nvCxnSpPr>
            <p:spPr>
              <a:xfrm>
                <a:off x="5285433" y="3250191"/>
                <a:ext cx="1029389" cy="1280595"/>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49" name="Buet linje 1048"/>
              <p:cNvCxnSpPr>
                <a:stCxn id="19" idx="3"/>
                <a:endCxn id="2" idx="2"/>
              </p:cNvCxnSpPr>
              <p:nvPr/>
            </p:nvCxnSpPr>
            <p:spPr>
              <a:xfrm flipV="1">
                <a:off x="7516167" y="2128280"/>
                <a:ext cx="341325" cy="94331"/>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51" name="Buet linje 1050"/>
              <p:cNvCxnSpPr>
                <a:stCxn id="21" idx="3"/>
                <a:endCxn id="26" idx="1"/>
              </p:cNvCxnSpPr>
              <p:nvPr/>
            </p:nvCxnSpPr>
            <p:spPr>
              <a:xfrm flipV="1">
                <a:off x="7516167" y="2918362"/>
                <a:ext cx="321855" cy="100122"/>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53" name="Buet linje 1052"/>
              <p:cNvCxnSpPr>
                <a:stCxn id="20" idx="3"/>
                <a:endCxn id="1030" idx="1"/>
              </p:cNvCxnSpPr>
              <p:nvPr/>
            </p:nvCxnSpPr>
            <p:spPr>
              <a:xfrm flipV="1">
                <a:off x="7516167" y="3681902"/>
                <a:ext cx="253187" cy="93583"/>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55" name="Buet linje 1054"/>
              <p:cNvCxnSpPr>
                <a:stCxn id="22" idx="3"/>
                <a:endCxn id="23" idx="1"/>
              </p:cNvCxnSpPr>
              <p:nvPr/>
            </p:nvCxnSpPr>
            <p:spPr>
              <a:xfrm flipV="1">
                <a:off x="7516167" y="4432211"/>
                <a:ext cx="321855" cy="98575"/>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57" name="Buet linje 1056"/>
              <p:cNvCxnSpPr>
                <a:stCxn id="22" idx="3"/>
                <a:endCxn id="24" idx="1"/>
              </p:cNvCxnSpPr>
              <p:nvPr/>
            </p:nvCxnSpPr>
            <p:spPr>
              <a:xfrm>
                <a:off x="7516167" y="4530786"/>
                <a:ext cx="321855" cy="409473"/>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1059"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51569" y="4236159"/>
                <a:ext cx="434208" cy="569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6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96726" y="4718358"/>
                <a:ext cx="292681" cy="292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61" name="Picture 10"/>
              <p:cNvPicPr>
                <a:picLocks noChangeAspect="1" noChangeArrowheads="1"/>
              </p:cNvPicPr>
              <p:nvPr/>
            </p:nvPicPr>
            <p:blipFill rotWithShape="1">
              <a:blip r:embed="rId8">
                <a:extLst>
                  <a:ext uri="{28A0092B-C50C-407E-A947-70E740481C1C}">
                    <a14:useLocalDpi xmlns:a14="http://schemas.microsoft.com/office/drawing/2010/main" val="0"/>
                  </a:ext>
                </a:extLst>
              </a:blip>
              <a:srcRect t="31767"/>
              <a:stretch/>
            </p:blipFill>
            <p:spPr bwMode="auto">
              <a:xfrm>
                <a:off x="7899679" y="4280947"/>
                <a:ext cx="321301" cy="219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76" name="Buet linje 1075"/>
              <p:cNvCxnSpPr>
                <a:stCxn id="1028" idx="3"/>
                <a:endCxn id="7" idx="1"/>
              </p:cNvCxnSpPr>
              <p:nvPr/>
            </p:nvCxnSpPr>
            <p:spPr>
              <a:xfrm flipV="1">
                <a:off x="1105305" y="2514170"/>
                <a:ext cx="285451" cy="13190"/>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78" name="Buet linje 1077"/>
              <p:cNvCxnSpPr>
                <a:stCxn id="15" idx="3"/>
                <a:endCxn id="9" idx="1"/>
              </p:cNvCxnSpPr>
              <p:nvPr/>
            </p:nvCxnSpPr>
            <p:spPr>
              <a:xfrm flipV="1">
                <a:off x="1105305" y="3310043"/>
                <a:ext cx="311513" cy="11788"/>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80" name="Buet linje 1079"/>
              <p:cNvCxnSpPr>
                <a:stCxn id="14" idx="3"/>
                <a:endCxn id="8" idx="1"/>
              </p:cNvCxnSpPr>
              <p:nvPr/>
            </p:nvCxnSpPr>
            <p:spPr>
              <a:xfrm flipV="1">
                <a:off x="1105305" y="4067044"/>
                <a:ext cx="311513" cy="8685"/>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 name="Rektangel 2"/>
              <p:cNvSpPr/>
              <p:nvPr/>
            </p:nvSpPr>
            <p:spPr>
              <a:xfrm>
                <a:off x="6717782" y="2833819"/>
                <a:ext cx="558085" cy="369332"/>
              </a:xfrm>
              <a:prstGeom prst="rect">
                <a:avLst/>
              </a:prstGeom>
              <a:solidFill>
                <a:schemeClr val="bg1"/>
              </a:solidFill>
            </p:spPr>
            <p:txBody>
              <a:bodyPr wrap="none">
                <a:spAutoFit/>
              </a:bodyPr>
              <a:lstStyle/>
              <a:p>
                <a:r>
                  <a:rPr lang="nb-NO" dirty="0">
                    <a:solidFill>
                      <a:prstClr val="black"/>
                    </a:solidFill>
                  </a:rPr>
                  <a:t>Altinn</a:t>
                </a:r>
              </a:p>
            </p:txBody>
          </p:sp>
        </p:grpSp>
        <p:sp>
          <p:nvSpPr>
            <p:cNvPr id="4" name="Rektangel 3"/>
            <p:cNvSpPr/>
            <p:nvPr/>
          </p:nvSpPr>
          <p:spPr>
            <a:xfrm>
              <a:off x="313024" y="1464263"/>
              <a:ext cx="1281860" cy="29976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2000" dirty="0">
                  <a:solidFill>
                    <a:prstClr val="black"/>
                  </a:solidFill>
                </a:rPr>
                <a:t>Avsender</a:t>
              </a:r>
            </a:p>
          </p:txBody>
        </p:sp>
        <p:sp>
          <p:nvSpPr>
            <p:cNvPr id="41" name="Rektangel 40"/>
            <p:cNvSpPr/>
            <p:nvPr/>
          </p:nvSpPr>
          <p:spPr>
            <a:xfrm>
              <a:off x="7384044" y="1467302"/>
              <a:ext cx="1329579" cy="29976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2000" dirty="0">
                  <a:solidFill>
                    <a:prstClr val="black"/>
                  </a:solidFill>
                </a:rPr>
                <a:t>Mottaker</a:t>
              </a:r>
            </a:p>
          </p:txBody>
        </p:sp>
      </p:grpSp>
      <p:sp>
        <p:nvSpPr>
          <p:cNvPr id="44" name="Avrundet rektangel 43"/>
          <p:cNvSpPr/>
          <p:nvPr/>
        </p:nvSpPr>
        <p:spPr>
          <a:xfrm>
            <a:off x="8441388" y="4959509"/>
            <a:ext cx="1601793" cy="667825"/>
          </a:xfrm>
          <a:prstGeom prst="roundRect">
            <a:avLst/>
          </a:prstGeom>
          <a:solidFill>
            <a:schemeClr val="bg1">
              <a:lumMod val="95000"/>
            </a:schemeClr>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dirty="0">
                <a:solidFill>
                  <a:prstClr val="black"/>
                </a:solidFill>
              </a:rPr>
              <a:t>SMS</a:t>
            </a:r>
          </a:p>
        </p:txBody>
      </p:sp>
      <p:cxnSp>
        <p:nvCxnSpPr>
          <p:cNvPr id="16" name="Buet linje 15"/>
          <p:cNvCxnSpPr>
            <a:stCxn id="10" idx="3"/>
            <a:endCxn id="44" idx="1"/>
          </p:cNvCxnSpPr>
          <p:nvPr/>
        </p:nvCxnSpPr>
        <p:spPr>
          <a:xfrm>
            <a:off x="7047257" y="3250202"/>
            <a:ext cx="1394131" cy="2043220"/>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1026" name="Picture 2" descr="Relatert bild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370660" y="5293417"/>
            <a:ext cx="548560" cy="411420"/>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Buet linje 17"/>
          <p:cNvCxnSpPr>
            <a:stCxn id="44" idx="3"/>
            <a:endCxn id="1026" idx="1"/>
          </p:cNvCxnSpPr>
          <p:nvPr/>
        </p:nvCxnSpPr>
        <p:spPr>
          <a:xfrm>
            <a:off x="10043177" y="5293417"/>
            <a:ext cx="327483" cy="205710"/>
          </a:xfrm>
          <a:prstGeom prst="curved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7410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3F0ABB4-B3F7-4CF2-BA2B-B7B0415BD777}"/>
              </a:ext>
            </a:extLst>
          </p:cNvPr>
          <p:cNvSpPr>
            <a:spLocks noGrp="1"/>
          </p:cNvSpPr>
          <p:nvPr>
            <p:ph type="title"/>
          </p:nvPr>
        </p:nvSpPr>
        <p:spPr/>
        <p:txBody>
          <a:bodyPr/>
          <a:lstStyle/>
          <a:p>
            <a:r>
              <a:rPr lang="nb-NO" dirty="0"/>
              <a:t>Dataflyt til kommune</a:t>
            </a:r>
          </a:p>
        </p:txBody>
      </p:sp>
      <p:sp>
        <p:nvSpPr>
          <p:cNvPr id="3" name="Plassholder for lysbildenummer 2">
            <a:extLst>
              <a:ext uri="{FF2B5EF4-FFF2-40B4-BE49-F238E27FC236}">
                <a16:creationId xmlns:a16="http://schemas.microsoft.com/office/drawing/2014/main" id="{B1577A7B-96EC-452F-8D3C-D742C399F0F1}"/>
              </a:ext>
            </a:extLst>
          </p:cNvPr>
          <p:cNvSpPr>
            <a:spLocks noGrp="1"/>
          </p:cNvSpPr>
          <p:nvPr>
            <p:ph type="sldNum" sz="quarter" idx="10"/>
          </p:nvPr>
        </p:nvSpPr>
        <p:spPr/>
        <p:txBody>
          <a:bodyPr/>
          <a:lstStyle/>
          <a:p>
            <a:fld id="{621A719E-994D-4E28-8422-9EFBFEFA7B19}" type="slidenum">
              <a:rPr lang="nb-NO" smtClean="0"/>
              <a:pPr/>
              <a:t>11</a:t>
            </a:fld>
            <a:endParaRPr lang="nb-NO" dirty="0"/>
          </a:p>
        </p:txBody>
      </p:sp>
      <p:sp>
        <p:nvSpPr>
          <p:cNvPr id="4" name="Plassholder for dato 3">
            <a:extLst>
              <a:ext uri="{FF2B5EF4-FFF2-40B4-BE49-F238E27FC236}">
                <a16:creationId xmlns:a16="http://schemas.microsoft.com/office/drawing/2014/main" id="{C8446BD4-DEDB-4F2C-BC8B-EB1EBE2CB79B}"/>
              </a:ext>
            </a:extLst>
          </p:cNvPr>
          <p:cNvSpPr>
            <a:spLocks noGrp="1"/>
          </p:cNvSpPr>
          <p:nvPr>
            <p:ph type="dt" sz="half" idx="11"/>
          </p:nvPr>
        </p:nvSpPr>
        <p:spPr/>
        <p:txBody>
          <a:bodyPr/>
          <a:lstStyle/>
          <a:p>
            <a:fld id="{E8502969-D4D9-294A-9C4F-AF239C735138}" type="datetime1">
              <a:rPr lang="nb-NO" smtClean="0"/>
              <a:pPr/>
              <a:t>29.11.2017</a:t>
            </a:fld>
            <a:endParaRPr lang="nb-NO" dirty="0"/>
          </a:p>
        </p:txBody>
      </p:sp>
      <p:sp>
        <p:nvSpPr>
          <p:cNvPr id="5" name="Plassholder for bunntekst 4">
            <a:extLst>
              <a:ext uri="{FF2B5EF4-FFF2-40B4-BE49-F238E27FC236}">
                <a16:creationId xmlns:a16="http://schemas.microsoft.com/office/drawing/2014/main" id="{36FF0D1E-0A37-410A-99AF-2E61C9E5DC7D}"/>
              </a:ext>
            </a:extLst>
          </p:cNvPr>
          <p:cNvSpPr>
            <a:spLocks noGrp="1"/>
          </p:cNvSpPr>
          <p:nvPr>
            <p:ph type="ftr" sz="quarter" idx="12"/>
          </p:nvPr>
        </p:nvSpPr>
        <p:spPr/>
        <p:txBody>
          <a:bodyPr/>
          <a:lstStyle/>
          <a:p>
            <a:endParaRPr lang="nb-NO" dirty="0"/>
          </a:p>
        </p:txBody>
      </p:sp>
      <p:sp>
        <p:nvSpPr>
          <p:cNvPr id="6" name="Plassholder for innhold 5">
            <a:extLst>
              <a:ext uri="{FF2B5EF4-FFF2-40B4-BE49-F238E27FC236}">
                <a16:creationId xmlns:a16="http://schemas.microsoft.com/office/drawing/2014/main" id="{D8EA8092-DAE1-46CB-B84F-27475025FA61}"/>
              </a:ext>
            </a:extLst>
          </p:cNvPr>
          <p:cNvSpPr>
            <a:spLocks noGrp="1"/>
          </p:cNvSpPr>
          <p:nvPr>
            <p:ph sz="quarter" idx="13"/>
          </p:nvPr>
        </p:nvSpPr>
        <p:spPr>
          <a:xfrm>
            <a:off x="609600" y="1602508"/>
            <a:ext cx="3758208" cy="4523656"/>
          </a:xfrm>
        </p:spPr>
        <p:txBody>
          <a:bodyPr/>
          <a:lstStyle/>
          <a:p>
            <a:r>
              <a:rPr lang="nb-NO" dirty="0">
                <a:hlinkClick r:id="rId2"/>
              </a:rPr>
              <a:t>https://dibk-utvikling.atlassian.net/wiki/pages/viewpage.action?pageId=38043659</a:t>
            </a:r>
            <a:endParaRPr lang="nb-NO" dirty="0"/>
          </a:p>
          <a:p>
            <a:endParaRPr lang="nb-NO" dirty="0"/>
          </a:p>
        </p:txBody>
      </p:sp>
      <p:sp>
        <p:nvSpPr>
          <p:cNvPr id="7" name="Plassholder for innhold 6">
            <a:extLst>
              <a:ext uri="{FF2B5EF4-FFF2-40B4-BE49-F238E27FC236}">
                <a16:creationId xmlns:a16="http://schemas.microsoft.com/office/drawing/2014/main" id="{5D47F1A5-2ACE-49AC-8972-755005114E43}"/>
              </a:ext>
            </a:extLst>
          </p:cNvPr>
          <p:cNvSpPr>
            <a:spLocks noGrp="1"/>
          </p:cNvSpPr>
          <p:nvPr>
            <p:ph sz="quarter" idx="14"/>
          </p:nvPr>
        </p:nvSpPr>
        <p:spPr/>
        <p:txBody>
          <a:bodyPr/>
          <a:lstStyle/>
          <a:p>
            <a:endParaRPr lang="nb-NO"/>
          </a:p>
        </p:txBody>
      </p:sp>
      <p:pic>
        <p:nvPicPr>
          <p:cNvPr id="8" name="Bilde 7">
            <a:extLst>
              <a:ext uri="{FF2B5EF4-FFF2-40B4-BE49-F238E27FC236}">
                <a16:creationId xmlns:a16="http://schemas.microsoft.com/office/drawing/2014/main" id="{6B1CFB0E-D068-4B7C-BF10-1509444592E3}"/>
              </a:ext>
            </a:extLst>
          </p:cNvPr>
          <p:cNvPicPr>
            <a:picLocks noChangeAspect="1"/>
          </p:cNvPicPr>
          <p:nvPr/>
        </p:nvPicPr>
        <p:blipFill>
          <a:blip r:embed="rId3"/>
          <a:stretch>
            <a:fillRect/>
          </a:stretch>
        </p:blipFill>
        <p:spPr>
          <a:xfrm>
            <a:off x="4552194" y="970659"/>
            <a:ext cx="7120380" cy="5735012"/>
          </a:xfrm>
          <a:prstGeom prst="rect">
            <a:avLst/>
          </a:prstGeom>
        </p:spPr>
      </p:pic>
    </p:spTree>
    <p:extLst>
      <p:ext uri="{BB962C8B-B14F-4D97-AF65-F5344CB8AC3E}">
        <p14:creationId xmlns:p14="http://schemas.microsoft.com/office/powerpoint/2010/main" val="22001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331976" y="451254"/>
            <a:ext cx="8229600" cy="1132115"/>
          </a:xfrm>
        </p:spPr>
        <p:txBody>
          <a:bodyPr>
            <a:normAutofit fontScale="90000"/>
          </a:bodyPr>
          <a:lstStyle/>
          <a:p>
            <a:r>
              <a:rPr lang="nb-NO" dirty="0"/>
              <a:t>Sjekkliste i konsept-/planleggingsfasen…</a:t>
            </a:r>
          </a:p>
        </p:txBody>
      </p:sp>
      <p:sp>
        <p:nvSpPr>
          <p:cNvPr id="3" name="Plassholder for innhold 2"/>
          <p:cNvSpPr>
            <a:spLocks noGrp="1"/>
          </p:cNvSpPr>
          <p:nvPr>
            <p:ph sz="quarter" idx="4294967295"/>
          </p:nvPr>
        </p:nvSpPr>
        <p:spPr>
          <a:xfrm>
            <a:off x="1056640" y="1583368"/>
            <a:ext cx="9885680" cy="4754369"/>
          </a:xfrm>
          <a:prstGeom prst="rect">
            <a:avLst/>
          </a:prstGeom>
        </p:spPr>
        <p:txBody>
          <a:bodyPr>
            <a:normAutofit fontScale="85000" lnSpcReduction="20000"/>
          </a:bodyPr>
          <a:lstStyle/>
          <a:p>
            <a:r>
              <a:rPr lang="nb-NO" sz="2400" dirty="0"/>
              <a:t>Legge nasjonal produktspesifikasjon (</a:t>
            </a:r>
            <a:r>
              <a:rPr lang="nb-NO" sz="2400" dirty="0" err="1"/>
              <a:t>eByggeSak</a:t>
            </a:r>
            <a:r>
              <a:rPr lang="nb-NO" sz="2400" dirty="0"/>
              <a:t>, </a:t>
            </a:r>
            <a:r>
              <a:rPr lang="nb-NO" sz="2400" dirty="0" err="1"/>
              <a:t>ePlanSak</a:t>
            </a:r>
            <a:r>
              <a:rPr lang="nb-NO" sz="2400" dirty="0"/>
              <a:t>) til grunn</a:t>
            </a:r>
          </a:p>
          <a:p>
            <a:r>
              <a:rPr lang="nb-NO" sz="2400" dirty="0"/>
              <a:t>Vurder nasjonalt program for leverandørutvikling og ideer til hvordan omstillingsarbeidet kan legges opp – dialogmøte med leverandørene, «speed-</a:t>
            </a:r>
            <a:r>
              <a:rPr lang="nb-NO" sz="2400" dirty="0" err="1"/>
              <a:t>dating</a:t>
            </a:r>
            <a:r>
              <a:rPr lang="nb-NO" sz="2400" dirty="0"/>
              <a:t>» som idedugnad,,</a:t>
            </a:r>
          </a:p>
          <a:p>
            <a:r>
              <a:rPr lang="nb-NO" sz="2400" dirty="0"/>
              <a:t>Lokal gjennomgang av dagens utfordringer, drømmereise og mål for digitaliseringsarbeidet</a:t>
            </a:r>
          </a:p>
          <a:p>
            <a:r>
              <a:rPr lang="nb-NO" sz="2400" dirty="0"/>
              <a:t>Kravtabeller - ta stilling til opsjoner</a:t>
            </a:r>
          </a:p>
          <a:p>
            <a:r>
              <a:rPr lang="nb-NO" sz="2400" dirty="0"/>
              <a:t>Leie (skytjeneste) eller anskaffelse egen løsning? Valg av kontraktsmal.</a:t>
            </a:r>
          </a:p>
          <a:p>
            <a:r>
              <a:rPr lang="nb-NO" sz="2400" dirty="0"/>
              <a:t>Anskaffe fagsystem og arkiv separat eller en komplett sak/arkivløsning?</a:t>
            </a:r>
          </a:p>
          <a:p>
            <a:pPr lvl="1"/>
            <a:r>
              <a:rPr lang="nb-NO" sz="2400" dirty="0"/>
              <a:t>grensesnitt for samspill mellom løsningene – Noark5 eller GI-standarden??</a:t>
            </a:r>
          </a:p>
          <a:p>
            <a:pPr lvl="1"/>
            <a:r>
              <a:rPr lang="nb-NO" sz="2400" dirty="0"/>
              <a:t>Hvordan ivareta samspill med andre etater og andre felles funksjoner (møte/utvalg) som normalt følger en samlet sak/arkivløsning</a:t>
            </a:r>
          </a:p>
          <a:p>
            <a:r>
              <a:rPr lang="nb-NO" sz="2400" dirty="0"/>
              <a:t>Tilgang til relevante karttjenester og andre datasett som er nødvendige i saks-behandlingen, men også for innbyggere og næringsliv</a:t>
            </a:r>
          </a:p>
          <a:p>
            <a:r>
              <a:rPr lang="nb-NO" sz="2400" dirty="0"/>
              <a:t>Dataflyt og samspill med fellestjenester BYGG, FIKS og mottak/arkivering i kommunen</a:t>
            </a:r>
          </a:p>
          <a:p>
            <a:r>
              <a:rPr lang="nb-NO" sz="2400" dirty="0"/>
              <a:t>Rapportering til KOSTRA</a:t>
            </a:r>
          </a:p>
          <a:p>
            <a:r>
              <a:rPr lang="nb-NO" sz="2400" dirty="0"/>
              <a:t>Samspill med andre løsninger som økonomi/fakturering</a:t>
            </a:r>
          </a:p>
        </p:txBody>
      </p:sp>
    </p:spTree>
    <p:extLst>
      <p:ext uri="{BB962C8B-B14F-4D97-AF65-F5344CB8AC3E}">
        <p14:creationId xmlns:p14="http://schemas.microsoft.com/office/powerpoint/2010/main" val="295624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3"/>
          <p:cNvSpPr>
            <a:spLocks noGrp="1"/>
          </p:cNvSpPr>
          <p:nvPr>
            <p:ph idx="4294967295"/>
          </p:nvPr>
        </p:nvSpPr>
        <p:spPr>
          <a:xfrm>
            <a:off x="1991544" y="548680"/>
            <a:ext cx="8229600" cy="6048672"/>
          </a:xfrm>
          <a:prstGeom prst="rect">
            <a:avLst/>
          </a:prstGeom>
        </p:spPr>
        <p:txBody>
          <a:bodyPr>
            <a:normAutofit/>
          </a:bodyPr>
          <a:lstStyle/>
          <a:p>
            <a:pPr marL="0" indent="0">
              <a:buNone/>
            </a:pPr>
            <a:r>
              <a:rPr lang="nb-NO" sz="2800" b="1" dirty="0"/>
              <a:t>Innledende arbeid</a:t>
            </a:r>
          </a:p>
          <a:p>
            <a:pPr marL="400050" lvl="1" indent="0">
              <a:buNone/>
            </a:pPr>
            <a:r>
              <a:rPr lang="nb-NO" sz="2400" b="1" dirty="0"/>
              <a:t>september 2017</a:t>
            </a:r>
          </a:p>
          <a:p>
            <a:pPr lvl="0"/>
            <a:endParaRPr lang="nb-NO" sz="2400" dirty="0"/>
          </a:p>
          <a:p>
            <a:pPr lvl="0"/>
            <a:r>
              <a:rPr lang="nb-NO" sz="2400" dirty="0"/>
              <a:t>Oppstartsmøte 1.september 2017</a:t>
            </a:r>
          </a:p>
          <a:p>
            <a:pPr lvl="0"/>
            <a:r>
              <a:rPr lang="nb-NO" sz="2400" dirty="0"/>
              <a:t>Utarbeidelse av prosjektmandat</a:t>
            </a:r>
          </a:p>
          <a:p>
            <a:pPr lvl="1"/>
            <a:r>
              <a:rPr lang="nb-NO" sz="1800" dirty="0"/>
              <a:t>Bakgrunn for forslag til prosjekt</a:t>
            </a:r>
          </a:p>
          <a:p>
            <a:pPr lvl="1"/>
            <a:r>
              <a:rPr lang="nb-NO" sz="1800" dirty="0"/>
              <a:t>Hvilke behov skal dekkes</a:t>
            </a:r>
          </a:p>
          <a:p>
            <a:pPr lvl="1"/>
            <a:r>
              <a:rPr lang="nb-NO" sz="1800" dirty="0"/>
              <a:t>Tidsramme og ressursbruk for </a:t>
            </a:r>
            <a:r>
              <a:rPr lang="nb-NO" sz="1800" u="sng" dirty="0"/>
              <a:t>konseptfasen</a:t>
            </a:r>
          </a:p>
          <a:p>
            <a:pPr lvl="1"/>
            <a:r>
              <a:rPr lang="nb-NO" sz="1800" dirty="0"/>
              <a:t>Organisering</a:t>
            </a:r>
          </a:p>
          <a:p>
            <a:r>
              <a:rPr lang="nb-NO" sz="2400" dirty="0"/>
              <a:t>Forpliktelse - Samarbeidsavtale mellom kommunene</a:t>
            </a:r>
            <a:endParaRPr lang="nb-NO" dirty="0"/>
          </a:p>
          <a:p>
            <a:pPr lvl="1"/>
            <a:r>
              <a:rPr lang="nb-NO" sz="1800" dirty="0"/>
              <a:t>Finansiering</a:t>
            </a:r>
          </a:p>
          <a:p>
            <a:pPr lvl="1"/>
            <a:r>
              <a:rPr lang="nb-NO" sz="1800" dirty="0"/>
              <a:t>Fordelingsnøkkel</a:t>
            </a:r>
          </a:p>
          <a:p>
            <a:pPr lvl="0"/>
            <a:r>
              <a:rPr lang="nb-NO" sz="2400" dirty="0"/>
              <a:t>Forpliktelsen gjelder for </a:t>
            </a:r>
            <a:r>
              <a:rPr lang="nb-NO" sz="2400" u="sng" dirty="0"/>
              <a:t>konseptfasen</a:t>
            </a:r>
          </a:p>
          <a:p>
            <a:pPr lvl="0"/>
            <a:r>
              <a:rPr lang="nb-NO" sz="2400" dirty="0"/>
              <a:t>Prosjektmandat og samarbeidsavtalen danner grunnlag for å beslutte oppstart av forprosjektet</a:t>
            </a:r>
          </a:p>
          <a:p>
            <a:endParaRPr lang="nb-NO" sz="2400" dirty="0"/>
          </a:p>
        </p:txBody>
      </p:sp>
    </p:spTree>
    <p:extLst>
      <p:ext uri="{BB962C8B-B14F-4D97-AF65-F5344CB8AC3E}">
        <p14:creationId xmlns:p14="http://schemas.microsoft.com/office/powerpoint/2010/main" val="286458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500"/>
                                        <p:tgtEl>
                                          <p:spTgt spid="4">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animEffect transition="in" filter="fade">
                                      <p:cBhvr>
                                        <p:cTn id="29" dur="500"/>
                                        <p:tgtEl>
                                          <p:spTgt spid="4">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5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500"/>
                                        <p:tgtEl>
                                          <p:spTgt spid="4">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xEl>
                                              <p:pRg st="10" end="10"/>
                                            </p:txEl>
                                          </p:spTgt>
                                        </p:tgtEl>
                                        <p:attrNameLst>
                                          <p:attrName>style.visibility</p:attrName>
                                        </p:attrNameLst>
                                      </p:cBhvr>
                                      <p:to>
                                        <p:strVal val="visible"/>
                                      </p:to>
                                    </p:set>
                                    <p:animEffect transition="in" filter="fade">
                                      <p:cBhvr>
                                        <p:cTn id="40" dur="500"/>
                                        <p:tgtEl>
                                          <p:spTgt spid="4">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animEffect transition="in" filter="fade">
                                      <p:cBhvr>
                                        <p:cTn id="43" dur="500"/>
                                        <p:tgtEl>
                                          <p:spTgt spid="4">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xEl>
                                              <p:pRg st="12" end="12"/>
                                            </p:txEl>
                                          </p:spTgt>
                                        </p:tgtEl>
                                        <p:attrNameLst>
                                          <p:attrName>style.visibility</p:attrName>
                                        </p:attrNameLst>
                                      </p:cBhvr>
                                      <p:to>
                                        <p:strVal val="visible"/>
                                      </p:to>
                                    </p:set>
                                    <p:animEffect transition="in" filter="fade">
                                      <p:cBhvr>
                                        <p:cTn id="48" dur="500"/>
                                        <p:tgtEl>
                                          <p:spTgt spid="4">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txEl>
                                              <p:pRg st="13" end="13"/>
                                            </p:txEl>
                                          </p:spTgt>
                                        </p:tgtEl>
                                        <p:attrNameLst>
                                          <p:attrName>style.visibility</p:attrName>
                                        </p:attrNameLst>
                                      </p:cBhvr>
                                      <p:to>
                                        <p:strVal val="visible"/>
                                      </p:to>
                                    </p:set>
                                    <p:animEffect transition="in" filter="fade">
                                      <p:cBhvr>
                                        <p:cTn id="53"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4294967295"/>
          </p:nvPr>
        </p:nvSpPr>
        <p:spPr>
          <a:xfrm>
            <a:off x="1991544" y="548680"/>
            <a:ext cx="8229600" cy="5760640"/>
          </a:xfrm>
          <a:prstGeom prst="rect">
            <a:avLst/>
          </a:prstGeom>
        </p:spPr>
        <p:txBody>
          <a:bodyPr>
            <a:normAutofit/>
          </a:bodyPr>
          <a:lstStyle/>
          <a:p>
            <a:pPr marL="0" indent="0">
              <a:buNone/>
            </a:pPr>
            <a:r>
              <a:rPr lang="nb-NO" sz="2800" b="1" dirty="0"/>
              <a:t>Konseptfase</a:t>
            </a:r>
          </a:p>
          <a:p>
            <a:pPr marL="400050" lvl="1" indent="0">
              <a:buNone/>
            </a:pPr>
            <a:r>
              <a:rPr lang="nb-NO" sz="2400" b="1" dirty="0"/>
              <a:t>oktober – desember 2017</a:t>
            </a:r>
          </a:p>
          <a:p>
            <a:pPr lvl="0"/>
            <a:endParaRPr lang="nb-NO" sz="2600" dirty="0"/>
          </a:p>
          <a:p>
            <a:pPr lvl="0"/>
            <a:r>
              <a:rPr lang="nb-NO" sz="2400" dirty="0"/>
              <a:t>Signering av prosjektmandat og samarbeidsavtale for konseptfasen - 1.oktober 2017</a:t>
            </a:r>
          </a:p>
          <a:p>
            <a:pPr lvl="0"/>
            <a:r>
              <a:rPr lang="nb-NO" sz="2400" dirty="0"/>
              <a:t>Utarbeidelse av prosjektforslag</a:t>
            </a:r>
          </a:p>
          <a:p>
            <a:pPr lvl="1"/>
            <a:r>
              <a:rPr lang="nb-NO" sz="1800" dirty="0"/>
              <a:t>Bakgrunn og formål med prosjektet, avklare behov</a:t>
            </a:r>
          </a:p>
          <a:p>
            <a:pPr lvl="1"/>
            <a:r>
              <a:rPr lang="nb-NO" sz="1800" dirty="0"/>
              <a:t>Interessentanalyse</a:t>
            </a:r>
          </a:p>
          <a:p>
            <a:pPr lvl="1"/>
            <a:r>
              <a:rPr lang="nb-NO" sz="1800" dirty="0"/>
              <a:t>Kostnadsoverslag</a:t>
            </a:r>
          </a:p>
          <a:p>
            <a:pPr lvl="1"/>
            <a:r>
              <a:rPr lang="nb-NO" sz="1800" dirty="0"/>
              <a:t>Forslag til finansiering</a:t>
            </a:r>
          </a:p>
          <a:p>
            <a:pPr lvl="1"/>
            <a:r>
              <a:rPr lang="nb-NO" sz="1800" dirty="0"/>
              <a:t>Gevinstkartlegging</a:t>
            </a:r>
          </a:p>
          <a:p>
            <a:pPr lvl="1"/>
            <a:r>
              <a:rPr lang="nb-NO" sz="1800" dirty="0"/>
              <a:t>Rammebetingelser</a:t>
            </a:r>
          </a:p>
          <a:p>
            <a:pPr lvl="1"/>
            <a:r>
              <a:rPr lang="nb-NO" sz="1800" dirty="0"/>
              <a:t>Valg av konsept</a:t>
            </a:r>
          </a:p>
          <a:p>
            <a:r>
              <a:rPr lang="nb-NO" sz="2400" dirty="0"/>
              <a:t>Danner grunnlag for å beslutte oppstart av prosjektet</a:t>
            </a:r>
          </a:p>
          <a:p>
            <a:pPr lvl="1"/>
            <a:endParaRPr lang="nb-NO" sz="1900" dirty="0"/>
          </a:p>
          <a:p>
            <a:pPr lvl="0"/>
            <a:endParaRPr lang="nb-NO" dirty="0"/>
          </a:p>
          <a:p>
            <a:pPr lvl="0"/>
            <a:endParaRPr lang="nb-NO" dirty="0"/>
          </a:p>
          <a:p>
            <a:pPr lvl="0"/>
            <a:endParaRPr lang="nb-NO" dirty="0"/>
          </a:p>
        </p:txBody>
      </p:sp>
    </p:spTree>
    <p:extLst>
      <p:ext uri="{BB962C8B-B14F-4D97-AF65-F5344CB8AC3E}">
        <p14:creationId xmlns:p14="http://schemas.microsoft.com/office/powerpoint/2010/main" val="296857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fade">
                                      <p:cBhvr>
                                        <p:cTn id="4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4294967295"/>
          </p:nvPr>
        </p:nvSpPr>
        <p:spPr>
          <a:xfrm>
            <a:off x="1991544" y="548680"/>
            <a:ext cx="8229600" cy="5760640"/>
          </a:xfrm>
          <a:prstGeom prst="rect">
            <a:avLst/>
          </a:prstGeom>
        </p:spPr>
        <p:txBody>
          <a:bodyPr>
            <a:normAutofit lnSpcReduction="10000"/>
          </a:bodyPr>
          <a:lstStyle/>
          <a:p>
            <a:pPr marL="0" indent="0">
              <a:buNone/>
            </a:pPr>
            <a:r>
              <a:rPr lang="nb-NO" sz="2800" b="1" dirty="0"/>
              <a:t>Prosjektfase</a:t>
            </a:r>
          </a:p>
          <a:p>
            <a:pPr marL="400050" lvl="1" indent="0">
              <a:buNone/>
            </a:pPr>
            <a:r>
              <a:rPr lang="nb-NO" sz="2400" b="1" dirty="0"/>
              <a:t>januar – desember 2018</a:t>
            </a:r>
          </a:p>
          <a:p>
            <a:pPr lvl="0"/>
            <a:endParaRPr lang="nb-NO" sz="2600" dirty="0"/>
          </a:p>
          <a:p>
            <a:pPr lvl="0"/>
            <a:r>
              <a:rPr lang="nb-NO" sz="2400" dirty="0"/>
              <a:t>Godkjenning og signering av prosjektforslag 1.januar 2018</a:t>
            </a:r>
          </a:p>
          <a:p>
            <a:pPr lvl="1"/>
            <a:r>
              <a:rPr lang="nb-NO" sz="1800" dirty="0"/>
              <a:t>Eventuelle politiske vedtak</a:t>
            </a:r>
          </a:p>
          <a:p>
            <a:r>
              <a:rPr lang="nb-NO" sz="2300" dirty="0"/>
              <a:t>Planlegging og forberedelse</a:t>
            </a:r>
          </a:p>
          <a:p>
            <a:pPr lvl="1"/>
            <a:r>
              <a:rPr lang="nb-NO" sz="1800" dirty="0"/>
              <a:t>Utarbeide styringsdokument</a:t>
            </a:r>
          </a:p>
          <a:p>
            <a:pPr lvl="1"/>
            <a:r>
              <a:rPr lang="nb-NO" sz="1800" dirty="0"/>
              <a:t>Utarbeide gevinstrealiseringsplan</a:t>
            </a:r>
          </a:p>
          <a:p>
            <a:pPr lvl="1"/>
            <a:r>
              <a:rPr lang="nb-NO" sz="1800" dirty="0"/>
              <a:t>Utarbeide anbudsunderlag</a:t>
            </a:r>
          </a:p>
          <a:p>
            <a:pPr lvl="1"/>
            <a:r>
              <a:rPr lang="nb-NO" sz="1800" dirty="0"/>
              <a:t>Vurdere lokale tilpasninger</a:t>
            </a:r>
          </a:p>
          <a:p>
            <a:r>
              <a:rPr lang="nb-NO" sz="2300" dirty="0"/>
              <a:t>Gjennomføring</a:t>
            </a:r>
          </a:p>
          <a:p>
            <a:pPr lvl="1"/>
            <a:r>
              <a:rPr lang="nb-NO" sz="1800" dirty="0"/>
              <a:t>Anbud og valg av leverandør</a:t>
            </a:r>
          </a:p>
          <a:p>
            <a:pPr lvl="1"/>
            <a:r>
              <a:rPr lang="nb-NO" sz="1800" dirty="0"/>
              <a:t>Innføring av valgt løsning</a:t>
            </a:r>
          </a:p>
          <a:p>
            <a:pPr lvl="1"/>
            <a:r>
              <a:rPr lang="nb-NO" sz="1800" dirty="0"/>
              <a:t>Opplæring</a:t>
            </a:r>
          </a:p>
          <a:p>
            <a:r>
              <a:rPr lang="nb-NO" sz="2300" dirty="0"/>
              <a:t>Avslutning</a:t>
            </a:r>
          </a:p>
          <a:p>
            <a:pPr lvl="1"/>
            <a:r>
              <a:rPr lang="nb-NO" sz="1800" dirty="0"/>
              <a:t>Evaluering</a:t>
            </a:r>
          </a:p>
          <a:p>
            <a:pPr lvl="0"/>
            <a:endParaRPr lang="nb-NO" dirty="0"/>
          </a:p>
          <a:p>
            <a:pPr lvl="0"/>
            <a:endParaRPr lang="nb-NO" dirty="0"/>
          </a:p>
        </p:txBody>
      </p:sp>
    </p:spTree>
    <p:extLst>
      <p:ext uri="{BB962C8B-B14F-4D97-AF65-F5344CB8AC3E}">
        <p14:creationId xmlns:p14="http://schemas.microsoft.com/office/powerpoint/2010/main" val="96491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500"/>
                                        <p:tgtEl>
                                          <p:spTgt spid="3">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fade">
                                      <p:cBhvr>
                                        <p:cTn id="46" dur="500"/>
                                        <p:tgtEl>
                                          <p:spTgt spid="3">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fade">
                                      <p:cBhvr>
                                        <p:cTn id="49" dur="500"/>
                                        <p:tgtEl>
                                          <p:spTgt spid="3">
                                            <p:txEl>
                                              <p:pRg st="13" end="1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14" end="14"/>
                                            </p:txEl>
                                          </p:spTgt>
                                        </p:tgtEl>
                                        <p:attrNameLst>
                                          <p:attrName>style.visibility</p:attrName>
                                        </p:attrNameLst>
                                      </p:cBhvr>
                                      <p:to>
                                        <p:strVal val="visible"/>
                                      </p:to>
                                    </p:set>
                                    <p:animEffect transition="in" filter="fade">
                                      <p:cBhvr>
                                        <p:cTn id="54" dur="500"/>
                                        <p:tgtEl>
                                          <p:spTgt spid="3">
                                            <p:txEl>
                                              <p:pRg st="14" end="14"/>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fade">
                                      <p:cBhvr>
                                        <p:cTn id="5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4294967295"/>
          </p:nvPr>
        </p:nvSpPr>
        <p:spPr>
          <a:xfrm>
            <a:off x="1635944" y="447080"/>
            <a:ext cx="8229600" cy="5760640"/>
          </a:xfrm>
          <a:prstGeom prst="rect">
            <a:avLst/>
          </a:prstGeom>
        </p:spPr>
        <p:txBody>
          <a:bodyPr>
            <a:normAutofit/>
          </a:bodyPr>
          <a:lstStyle/>
          <a:p>
            <a:pPr marL="0" indent="0" algn="ctr">
              <a:buNone/>
            </a:pPr>
            <a:r>
              <a:rPr lang="nb-NO" sz="2800" b="1" dirty="0"/>
              <a:t>Forslag til prosjektorganisering</a:t>
            </a:r>
          </a:p>
          <a:p>
            <a:pPr lvl="0"/>
            <a:endParaRPr lang="nb-NO" dirty="0"/>
          </a:p>
          <a:p>
            <a:pPr marL="0" indent="0">
              <a:buNone/>
            </a:pPr>
            <a:endParaRPr lang="nb-NO"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561" y="1168400"/>
            <a:ext cx="10473890" cy="5397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389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331976" y="613814"/>
            <a:ext cx="8229600" cy="1132115"/>
          </a:xfrm>
        </p:spPr>
        <p:txBody>
          <a:bodyPr>
            <a:normAutofit/>
          </a:bodyPr>
          <a:lstStyle/>
          <a:p>
            <a:r>
              <a:rPr lang="nb-NO" dirty="0"/>
              <a:t>Finansiering</a:t>
            </a:r>
          </a:p>
        </p:txBody>
      </p:sp>
      <p:sp>
        <p:nvSpPr>
          <p:cNvPr id="3" name="Plassholder for innhold 2"/>
          <p:cNvSpPr>
            <a:spLocks noGrp="1"/>
          </p:cNvSpPr>
          <p:nvPr>
            <p:ph sz="quarter" idx="4294967295"/>
          </p:nvPr>
        </p:nvSpPr>
        <p:spPr>
          <a:xfrm>
            <a:off x="1331976" y="1828800"/>
            <a:ext cx="7801864" cy="4419600"/>
          </a:xfrm>
          <a:prstGeom prst="rect">
            <a:avLst/>
          </a:prstGeom>
        </p:spPr>
        <p:txBody>
          <a:bodyPr>
            <a:normAutofit/>
          </a:bodyPr>
          <a:lstStyle/>
          <a:p>
            <a:r>
              <a:rPr lang="nb-NO" sz="2400" dirty="0"/>
              <a:t>Få aksept og forståelse for at digitaliseringsarbeidet er langsiktig – gjerne 5 år</a:t>
            </a:r>
          </a:p>
          <a:p>
            <a:pPr lvl="1"/>
            <a:r>
              <a:rPr lang="nb-NO" sz="2400" dirty="0"/>
              <a:t>kostnadene kommer tidlig</a:t>
            </a:r>
          </a:p>
          <a:p>
            <a:pPr lvl="1"/>
            <a:r>
              <a:rPr lang="nb-NO" sz="2400" dirty="0"/>
              <a:t>men gevinstene kommer senere i perioden</a:t>
            </a:r>
          </a:p>
          <a:p>
            <a:r>
              <a:rPr lang="nb-NO" sz="2400" dirty="0"/>
              <a:t>Vurdere ulike modeller for finansiering som ivaretar utfordringene foran – fond, lån og leie framfor kjøp</a:t>
            </a:r>
          </a:p>
          <a:p>
            <a:r>
              <a:rPr lang="nb-NO" sz="2400" dirty="0"/>
              <a:t>Kostnadene skal i et perspektiv på 5 år finansieres av brukerne (selvkost) – målet er at tjenestene på sikt skal bli billigere for brukeren</a:t>
            </a:r>
          </a:p>
        </p:txBody>
      </p:sp>
    </p:spTree>
    <p:extLst>
      <p:ext uri="{BB962C8B-B14F-4D97-AF65-F5344CB8AC3E}">
        <p14:creationId xmlns:p14="http://schemas.microsoft.com/office/powerpoint/2010/main" val="202990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331976" y="613814"/>
            <a:ext cx="8229600" cy="1132115"/>
          </a:xfrm>
        </p:spPr>
        <p:txBody>
          <a:bodyPr>
            <a:normAutofit/>
          </a:bodyPr>
          <a:lstStyle/>
          <a:p>
            <a:r>
              <a:rPr lang="nb-NO" dirty="0"/>
              <a:t>Gjennomtenkt IKT-arkitektur</a:t>
            </a:r>
          </a:p>
        </p:txBody>
      </p:sp>
      <p:sp>
        <p:nvSpPr>
          <p:cNvPr id="3" name="Plassholder for innhold 2"/>
          <p:cNvSpPr>
            <a:spLocks noGrp="1"/>
          </p:cNvSpPr>
          <p:nvPr>
            <p:ph sz="quarter" idx="4294967295"/>
          </p:nvPr>
        </p:nvSpPr>
        <p:spPr>
          <a:xfrm>
            <a:off x="1331976" y="1776409"/>
            <a:ext cx="9976104" cy="4419600"/>
          </a:xfrm>
          <a:prstGeom prst="rect">
            <a:avLst/>
          </a:prstGeom>
        </p:spPr>
        <p:txBody>
          <a:bodyPr>
            <a:normAutofit/>
          </a:bodyPr>
          <a:lstStyle/>
          <a:p>
            <a:r>
              <a:rPr lang="nb-NO" sz="2400" dirty="0"/>
              <a:t>Samarbeid om og gjenbruk av kommunale fellesløsninger - FIKS</a:t>
            </a:r>
          </a:p>
          <a:p>
            <a:r>
              <a:rPr lang="nb-NO" sz="2400" dirty="0"/>
              <a:t>Støtte seg til nasjonale produktspesifikasjoner som </a:t>
            </a:r>
            <a:r>
              <a:rPr lang="nb-NO" sz="2400" dirty="0" err="1"/>
              <a:t>eByggeSak</a:t>
            </a:r>
            <a:r>
              <a:rPr lang="nb-NO" sz="2400" dirty="0"/>
              <a:t> og </a:t>
            </a:r>
            <a:r>
              <a:rPr lang="nb-NO" sz="2400" dirty="0" err="1"/>
              <a:t>ePlanSak</a:t>
            </a:r>
            <a:endParaRPr lang="nb-NO" sz="2400" dirty="0"/>
          </a:p>
          <a:p>
            <a:r>
              <a:rPr lang="nb-NO" sz="2400" dirty="0"/>
              <a:t>Strukturering av ny og eksisterende informasjon med tanke på gjenbruk (bruk av nasjonale maler for metainformasjon når data legges i arkivet)</a:t>
            </a:r>
          </a:p>
          <a:p>
            <a:r>
              <a:rPr lang="nb-NO" sz="2400" dirty="0"/>
              <a:t>Tilgang til relevant datagrunnlag og tjenester på tvers av ulike fagsystem og arbeidsprosesser – en tjenesteorientert arkitektur (SOA) som også sikrer innsyn og tilgang for innbyggere og næringsliv</a:t>
            </a:r>
          </a:p>
          <a:p>
            <a:pPr lvl="1"/>
            <a:r>
              <a:rPr lang="nb-NO" sz="2400" dirty="0"/>
              <a:t>Egne løsninger eller leie (skybaserte tjenester)</a:t>
            </a:r>
          </a:p>
          <a:p>
            <a:r>
              <a:rPr lang="nb-NO" sz="2400" dirty="0"/>
              <a:t>Samspillet mellom fag/sakssystem og arkivløsninger og bruk av standarder som GI og Noark5</a:t>
            </a:r>
          </a:p>
          <a:p>
            <a:pPr lvl="1"/>
            <a:endParaRPr lang="nb-NO" sz="2400" dirty="0"/>
          </a:p>
        </p:txBody>
      </p:sp>
    </p:spTree>
    <p:extLst>
      <p:ext uri="{BB962C8B-B14F-4D97-AF65-F5344CB8AC3E}">
        <p14:creationId xmlns:p14="http://schemas.microsoft.com/office/powerpoint/2010/main" val="1211095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18448" y="188640"/>
            <a:ext cx="11555104" cy="792088"/>
          </a:xfrm>
        </p:spPr>
        <p:txBody>
          <a:bodyPr>
            <a:noAutofit/>
          </a:bodyPr>
          <a:lstStyle/>
          <a:p>
            <a:r>
              <a:rPr lang="nb-NO" sz="3200" b="1" dirty="0"/>
              <a:t>Modell for digital samhandling i kommunal sektor</a:t>
            </a:r>
          </a:p>
        </p:txBody>
      </p:sp>
      <p:sp>
        <p:nvSpPr>
          <p:cNvPr id="44" name="Avrundet rektangel 43"/>
          <p:cNvSpPr/>
          <p:nvPr/>
        </p:nvSpPr>
        <p:spPr>
          <a:xfrm>
            <a:off x="815427" y="1052736"/>
            <a:ext cx="7488271" cy="648072"/>
          </a:xfrm>
          <a:prstGeom prst="roundRect">
            <a:avLst/>
          </a:prstGeom>
          <a:solidFill>
            <a:schemeClr val="tx2">
              <a:lumMod val="75000"/>
            </a:schemeClr>
          </a:solidFill>
          <a:ln w="19050" cap="flat" cmpd="sng" algn="ctr">
            <a:solidFill>
              <a:srgbClr val="002060"/>
            </a:solidFill>
            <a:prstDash val="solid"/>
          </a:ln>
          <a:effectLst>
            <a:outerShdw blurRad="40000" dist="23000" dir="5400000" rotWithShape="0">
              <a:srgbClr val="000000">
                <a:alpha val="35000"/>
              </a:srgbClr>
            </a:outerShdw>
          </a:effectLst>
        </p:spPr>
        <p:txBody>
          <a:bodyPr rtlCol="0" anchor="ctr"/>
          <a:lstStyle/>
          <a:p>
            <a:pPr algn="ctr" defTabSz="914400"/>
            <a:r>
              <a:rPr lang="nb-NO" sz="1600" b="1" dirty="0">
                <a:solidFill>
                  <a:prstClr val="white"/>
                </a:solidFill>
                <a:latin typeface="Arial" charset="0"/>
              </a:rPr>
              <a:t>Innbygger og virksomheter</a:t>
            </a:r>
          </a:p>
        </p:txBody>
      </p:sp>
      <p:grpSp>
        <p:nvGrpSpPr>
          <p:cNvPr id="10" name="Gruppe 9"/>
          <p:cNvGrpSpPr/>
          <p:nvPr/>
        </p:nvGrpSpPr>
        <p:grpSpPr>
          <a:xfrm>
            <a:off x="9072332" y="5231533"/>
            <a:ext cx="2084053" cy="1149807"/>
            <a:chOff x="6579450" y="3034646"/>
            <a:chExt cx="1710080" cy="1004960"/>
          </a:xfrm>
        </p:grpSpPr>
        <p:sp>
          <p:nvSpPr>
            <p:cNvPr id="47" name="Avrundet rektangel 46"/>
            <p:cNvSpPr/>
            <p:nvPr/>
          </p:nvSpPr>
          <p:spPr>
            <a:xfrm>
              <a:off x="6579450" y="3034646"/>
              <a:ext cx="1710080" cy="1004960"/>
            </a:xfrm>
            <a:prstGeom prst="roundRect">
              <a:avLst/>
            </a:prstGeom>
            <a:solidFill>
              <a:schemeClr val="bg1"/>
            </a:solidFill>
            <a:ln w="19050" cap="flat" cmpd="sng" algn="ctr">
              <a:solidFill>
                <a:srgbClr val="002060"/>
              </a:solidFill>
              <a:prstDash val="solid"/>
            </a:ln>
            <a:effectLst>
              <a:outerShdw blurRad="40000" dist="23000" dir="5400000" rotWithShape="0">
                <a:srgbClr val="000000">
                  <a:alpha val="35000"/>
                </a:srgbClr>
              </a:outerShdw>
            </a:effectLst>
          </p:spPr>
          <p:txBody>
            <a:bodyPr rtlCol="0" anchor="ctr"/>
            <a:lstStyle/>
            <a:p>
              <a:pPr algn="ctr" defTabSz="914400"/>
              <a:endParaRPr lang="nb-NO" sz="1200" b="1" dirty="0">
                <a:solidFill>
                  <a:srgbClr val="1F497D"/>
                </a:solidFill>
                <a:latin typeface="Arial" charset="0"/>
              </a:endParaRPr>
            </a:p>
          </p:txBody>
        </p:sp>
        <p:sp>
          <p:nvSpPr>
            <p:cNvPr id="40" name="Avrundet rektangel 39"/>
            <p:cNvSpPr/>
            <p:nvPr/>
          </p:nvSpPr>
          <p:spPr>
            <a:xfrm>
              <a:off x="6660170" y="3379802"/>
              <a:ext cx="1575017" cy="157325"/>
            </a:xfrm>
            <a:prstGeom prst="roundRect">
              <a:avLst/>
            </a:prstGeom>
            <a:noFill/>
            <a:ln w="19050" cap="flat" cmpd="sng" algn="ctr">
              <a:solidFill>
                <a:srgbClr val="002060"/>
              </a:solidFill>
              <a:prstDash val="solid"/>
            </a:ln>
            <a:effectLst>
              <a:outerShdw blurRad="40000" dist="23000" dir="5400000" rotWithShape="0">
                <a:srgbClr val="000000">
                  <a:alpha val="35000"/>
                </a:srgbClr>
              </a:outerShdw>
            </a:effectLst>
          </p:spPr>
          <p:txBody>
            <a:bodyPr lIns="36000" tIns="36000" rIns="36000" bIns="36000" rtlCol="0" anchor="ctr"/>
            <a:lstStyle/>
            <a:p>
              <a:pPr algn="ctr" defTabSz="914400"/>
              <a:r>
                <a:rPr lang="nb-NO" sz="700" kern="0" dirty="0">
                  <a:solidFill>
                    <a:srgbClr val="1F497D"/>
                  </a:solidFill>
                </a:rPr>
                <a:t>Nasjonale løsningskomponenter</a:t>
              </a:r>
            </a:p>
          </p:txBody>
        </p:sp>
        <p:sp>
          <p:nvSpPr>
            <p:cNvPr id="43" name="Avrundet rektangel 42"/>
            <p:cNvSpPr/>
            <p:nvPr/>
          </p:nvSpPr>
          <p:spPr>
            <a:xfrm>
              <a:off x="6664016" y="3568613"/>
              <a:ext cx="1571791" cy="157325"/>
            </a:xfrm>
            <a:prstGeom prst="roundRect">
              <a:avLst/>
            </a:prstGeom>
            <a:noFill/>
            <a:ln w="19050" cap="flat" cmpd="sng" algn="ctr">
              <a:solidFill>
                <a:srgbClr val="002060"/>
              </a:solidFill>
              <a:prstDash val="solid"/>
            </a:ln>
            <a:effectLst>
              <a:outerShdw blurRad="40000" dist="23000" dir="5400000" rotWithShape="0">
                <a:srgbClr val="000000">
                  <a:alpha val="35000"/>
                </a:srgbClr>
              </a:outerShdw>
            </a:effectLst>
          </p:spPr>
          <p:txBody>
            <a:bodyPr lIns="36000" tIns="36000" rIns="36000" bIns="36000" rtlCol="0" anchor="ctr"/>
            <a:lstStyle/>
            <a:p>
              <a:pPr algn="ctr" defTabSz="914400"/>
              <a:r>
                <a:rPr lang="nb-NO" sz="700" kern="0" dirty="0">
                  <a:solidFill>
                    <a:srgbClr val="1F497D"/>
                  </a:solidFill>
                </a:rPr>
                <a:t>Nasjonale registerkomponenter</a:t>
              </a:r>
            </a:p>
          </p:txBody>
        </p:sp>
        <p:sp>
          <p:nvSpPr>
            <p:cNvPr id="50" name="TekstSylinder 16"/>
            <p:cNvSpPr txBox="1"/>
            <p:nvPr/>
          </p:nvSpPr>
          <p:spPr>
            <a:xfrm>
              <a:off x="6791266" y="3034646"/>
              <a:ext cx="1339629" cy="376606"/>
            </a:xfrm>
            <a:prstGeom prst="rect">
              <a:avLst/>
            </a:prstGeom>
            <a:noFill/>
          </p:spPr>
          <p:txBody>
            <a:bodyPr wrap="square" rtlCol="0">
              <a:spAutoFit/>
            </a:bodyP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5pPr>
              <a:lvl6pPr marL="2286000" algn="l" defTabSz="914400" rtl="0" eaLnBrk="1" latinLnBrk="0" hangingPunct="1">
                <a:defRPr sz="1400" kern="1200">
                  <a:solidFill>
                    <a:srgbClr val="737377"/>
                  </a:solidFill>
                  <a:latin typeface="Arial" charset="0"/>
                  <a:ea typeface="+mn-ea"/>
                  <a:cs typeface="+mn-cs"/>
                </a:defRPr>
              </a:lvl6pPr>
              <a:lvl7pPr marL="2743200" algn="l" defTabSz="914400" rtl="0" eaLnBrk="1" latinLnBrk="0" hangingPunct="1">
                <a:defRPr sz="1400" kern="1200">
                  <a:solidFill>
                    <a:srgbClr val="737377"/>
                  </a:solidFill>
                  <a:latin typeface="Arial" charset="0"/>
                  <a:ea typeface="+mn-ea"/>
                  <a:cs typeface="+mn-cs"/>
                </a:defRPr>
              </a:lvl7pPr>
              <a:lvl8pPr marL="3200400" algn="l" defTabSz="914400" rtl="0" eaLnBrk="1" latinLnBrk="0" hangingPunct="1">
                <a:defRPr sz="1400" kern="1200">
                  <a:solidFill>
                    <a:srgbClr val="737377"/>
                  </a:solidFill>
                  <a:latin typeface="Arial" charset="0"/>
                  <a:ea typeface="+mn-ea"/>
                  <a:cs typeface="+mn-cs"/>
                </a:defRPr>
              </a:lvl8pPr>
              <a:lvl9pPr marL="3657600" algn="l" defTabSz="914400" rtl="0" eaLnBrk="1" latinLnBrk="0" hangingPunct="1">
                <a:defRPr sz="1400" kern="1200">
                  <a:solidFill>
                    <a:srgbClr val="737377"/>
                  </a:solidFill>
                  <a:latin typeface="Arial" charset="0"/>
                  <a:ea typeface="+mn-ea"/>
                  <a:cs typeface="+mn-cs"/>
                </a:defRPr>
              </a:lvl9pPr>
            </a:lstStyle>
            <a:p>
              <a:pPr defTabSz="914400">
                <a:spcBef>
                  <a:spcPts val="0"/>
                </a:spcBef>
                <a:buClr>
                  <a:srgbClr val="1F497D"/>
                </a:buClr>
              </a:pPr>
              <a:r>
                <a:rPr lang="nb-NO" sz="1100" b="1" dirty="0">
                  <a:solidFill>
                    <a:srgbClr val="1F497D"/>
                  </a:solidFill>
                </a:rPr>
                <a:t>Nasjonale </a:t>
              </a:r>
            </a:p>
            <a:p>
              <a:pPr defTabSz="914400">
                <a:spcBef>
                  <a:spcPts val="0"/>
                </a:spcBef>
                <a:buClr>
                  <a:srgbClr val="1F497D"/>
                </a:buClr>
              </a:pPr>
              <a:r>
                <a:rPr lang="nb-NO" sz="1100" b="1" dirty="0">
                  <a:solidFill>
                    <a:srgbClr val="1F497D"/>
                  </a:solidFill>
                </a:rPr>
                <a:t>fellesløsninger</a:t>
              </a:r>
            </a:p>
          </p:txBody>
        </p:sp>
        <p:sp>
          <p:nvSpPr>
            <p:cNvPr id="51" name="Avrundet rektangel 50"/>
            <p:cNvSpPr/>
            <p:nvPr/>
          </p:nvSpPr>
          <p:spPr>
            <a:xfrm>
              <a:off x="6664015" y="3755091"/>
              <a:ext cx="1571791" cy="157325"/>
            </a:xfrm>
            <a:prstGeom prst="roundRect">
              <a:avLst/>
            </a:prstGeom>
            <a:noFill/>
            <a:ln w="19050" cap="flat" cmpd="sng" algn="ctr">
              <a:solidFill>
                <a:srgbClr val="002060"/>
              </a:solidFill>
              <a:prstDash val="solid"/>
            </a:ln>
            <a:effectLst>
              <a:outerShdw blurRad="40000" dist="23000" dir="5400000" rotWithShape="0">
                <a:srgbClr val="000000">
                  <a:alpha val="35000"/>
                </a:srgbClr>
              </a:outerShdw>
            </a:effectLst>
          </p:spPr>
          <p:txBody>
            <a:bodyPr lIns="36000" tIns="36000" rIns="36000" bIns="36000" rtlCol="0" anchor="ctr"/>
            <a:lstStyle/>
            <a:p>
              <a:pPr algn="ctr" defTabSz="914400"/>
              <a:r>
                <a:rPr lang="nb-NO" sz="700" kern="0" dirty="0">
                  <a:solidFill>
                    <a:srgbClr val="1F497D"/>
                  </a:solidFill>
                </a:rPr>
                <a:t>Statlige integrasjonsplattformer</a:t>
              </a:r>
            </a:p>
          </p:txBody>
        </p:sp>
      </p:grpSp>
      <p:grpSp>
        <p:nvGrpSpPr>
          <p:cNvPr id="9" name="Gruppe 8"/>
          <p:cNvGrpSpPr/>
          <p:nvPr/>
        </p:nvGrpSpPr>
        <p:grpSpPr>
          <a:xfrm>
            <a:off x="815413" y="4581128"/>
            <a:ext cx="7488832" cy="1800200"/>
            <a:chOff x="2413552" y="2537492"/>
            <a:chExt cx="3600631" cy="1920375"/>
          </a:xfrm>
        </p:grpSpPr>
        <p:sp>
          <p:nvSpPr>
            <p:cNvPr id="45" name="Avrundet rektangel 44"/>
            <p:cNvSpPr/>
            <p:nvPr/>
          </p:nvSpPr>
          <p:spPr>
            <a:xfrm>
              <a:off x="2413552" y="2537492"/>
              <a:ext cx="3600631" cy="1920375"/>
            </a:xfrm>
            <a:prstGeom prst="roundRect">
              <a:avLst/>
            </a:prstGeom>
            <a:solidFill>
              <a:schemeClr val="tx2">
                <a:lumMod val="75000"/>
              </a:schemeClr>
            </a:solidFill>
            <a:ln w="19050" cap="flat" cmpd="sng" algn="ctr">
              <a:solidFill>
                <a:srgbClr val="002060"/>
              </a:solidFill>
              <a:prstDash val="solid"/>
            </a:ln>
            <a:effectLst>
              <a:outerShdw blurRad="40000" dist="23000" dir="5400000" rotWithShape="0">
                <a:srgbClr val="000000">
                  <a:alpha val="35000"/>
                </a:srgbClr>
              </a:outerShdw>
            </a:effectLst>
          </p:spPr>
          <p:txBody>
            <a:bodyPr rtlCol="0" anchor="ctr"/>
            <a:lstStyle/>
            <a:p>
              <a:pPr algn="ctr" defTabSz="914400"/>
              <a:endParaRPr lang="nb-NO" sz="1200" b="1" dirty="0">
                <a:solidFill>
                  <a:prstClr val="white"/>
                </a:solidFill>
                <a:latin typeface="Arial" charset="0"/>
              </a:endParaRPr>
            </a:p>
          </p:txBody>
        </p:sp>
        <p:sp>
          <p:nvSpPr>
            <p:cNvPr id="34" name="Avrundet rektangel 33"/>
            <p:cNvSpPr/>
            <p:nvPr/>
          </p:nvSpPr>
          <p:spPr>
            <a:xfrm>
              <a:off x="4340465" y="3889943"/>
              <a:ext cx="1445898" cy="361694"/>
            </a:xfrm>
            <a:prstGeom prst="roundRect">
              <a:avLst/>
            </a:prstGeom>
            <a:solidFill>
              <a:schemeClr val="bg1"/>
            </a:solidFill>
            <a:ln w="19050" cap="flat" cmpd="sng" algn="ctr">
              <a:solidFill>
                <a:srgbClr val="001046"/>
              </a:solidFill>
              <a:prstDash val="solid"/>
            </a:ln>
            <a:effectLst>
              <a:outerShdw blurRad="40000" dist="23000" dir="5400000" rotWithShape="0">
                <a:srgbClr val="000000">
                  <a:alpha val="35000"/>
                </a:srgbClr>
              </a:outerShdw>
            </a:effectLst>
          </p:spPr>
          <p:txBody>
            <a:bodyPr lIns="36000" tIns="36000" rIns="36000" bIns="36000" rtlCol="0" anchor="ctr"/>
            <a:lstStyle/>
            <a:p>
              <a:pPr algn="ctr" defTabSz="914400"/>
              <a:r>
                <a:rPr lang="nb-NO" sz="1100" b="1" kern="0" dirty="0">
                  <a:solidFill>
                    <a:srgbClr val="4F81BD">
                      <a:lumMod val="75000"/>
                    </a:srgbClr>
                  </a:solidFill>
                </a:rPr>
                <a:t>Fremtidige komponenter</a:t>
              </a:r>
            </a:p>
          </p:txBody>
        </p:sp>
        <p:sp>
          <p:nvSpPr>
            <p:cNvPr id="38" name="Avrundet rektangel 37"/>
            <p:cNvSpPr/>
            <p:nvPr/>
          </p:nvSpPr>
          <p:spPr>
            <a:xfrm>
              <a:off x="2610741" y="3273375"/>
              <a:ext cx="1445898" cy="361694"/>
            </a:xfrm>
            <a:prstGeom prst="roundRect">
              <a:avLst/>
            </a:prstGeom>
            <a:noFill/>
            <a:ln w="19050" cap="flat" cmpd="sng" algn="ctr">
              <a:solidFill>
                <a:schemeClr val="bg1"/>
              </a:solidFill>
              <a:prstDash val="solid"/>
            </a:ln>
            <a:effectLst>
              <a:outerShdw blurRad="40000" dist="23000" dir="5400000" rotWithShape="0">
                <a:srgbClr val="000000">
                  <a:alpha val="35000"/>
                </a:srgbClr>
              </a:outerShdw>
            </a:effectLst>
          </p:spPr>
          <p:txBody>
            <a:bodyPr rtlCol="0" anchor="ctr"/>
            <a:lstStyle/>
            <a:p>
              <a:pPr algn="ctr" defTabSz="914400"/>
              <a:r>
                <a:rPr lang="nb-NO" sz="1100" b="1" kern="0" dirty="0">
                  <a:solidFill>
                    <a:prstClr val="white"/>
                  </a:solidFill>
                </a:rPr>
                <a:t>Meldingsformidler</a:t>
              </a:r>
            </a:p>
            <a:p>
              <a:pPr algn="ctr" defTabSz="914400"/>
              <a:r>
                <a:rPr lang="nb-NO" sz="1100" b="1" kern="0" dirty="0">
                  <a:solidFill>
                    <a:prstClr val="white"/>
                  </a:solidFill>
                </a:rPr>
                <a:t>KS SvarUt</a:t>
              </a:r>
            </a:p>
          </p:txBody>
        </p:sp>
        <p:sp>
          <p:nvSpPr>
            <p:cNvPr id="42" name="Avrundet rektangel 41"/>
            <p:cNvSpPr/>
            <p:nvPr/>
          </p:nvSpPr>
          <p:spPr>
            <a:xfrm>
              <a:off x="4340465" y="3279309"/>
              <a:ext cx="1445898" cy="361694"/>
            </a:xfrm>
            <a:prstGeom prst="roundRect">
              <a:avLst/>
            </a:prstGeom>
            <a:noFill/>
            <a:ln w="19050" cap="flat" cmpd="sng" algn="ctr">
              <a:solidFill>
                <a:schemeClr val="bg1"/>
              </a:solidFill>
              <a:prstDash val="solid"/>
            </a:ln>
            <a:effectLst>
              <a:outerShdw blurRad="40000" dist="23000" dir="5400000" rotWithShape="0">
                <a:srgbClr val="000000">
                  <a:alpha val="35000"/>
                </a:srgbClr>
              </a:outerShdw>
            </a:effectLst>
          </p:spPr>
          <p:txBody>
            <a:bodyPr rtlCol="0" anchor="ctr"/>
            <a:lstStyle/>
            <a:p>
              <a:pPr algn="ctr" defTabSz="914400"/>
              <a:r>
                <a:rPr lang="nb-NO" sz="1100" b="1" kern="0" dirty="0">
                  <a:solidFill>
                    <a:prstClr val="white"/>
                  </a:solidFill>
                </a:rPr>
                <a:t>Registeroppslag</a:t>
              </a:r>
            </a:p>
          </p:txBody>
        </p:sp>
        <p:sp>
          <p:nvSpPr>
            <p:cNvPr id="52" name="TekstSylinder 18"/>
            <p:cNvSpPr txBox="1"/>
            <p:nvPr/>
          </p:nvSpPr>
          <p:spPr>
            <a:xfrm>
              <a:off x="2588947" y="2668786"/>
              <a:ext cx="3126718" cy="340214"/>
            </a:xfrm>
            <a:prstGeom prst="rect">
              <a:avLst/>
            </a:prstGeom>
            <a:noFill/>
          </p:spPr>
          <p:txBody>
            <a:bodyPr wrap="square" lIns="36000" tIns="36000" rIns="36000" bIns="36000" rtlCol="0">
              <a:spAutoFit/>
            </a:bodyP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5pPr>
              <a:lvl6pPr marL="2286000" algn="l" defTabSz="914400" rtl="0" eaLnBrk="1" latinLnBrk="0" hangingPunct="1">
                <a:defRPr sz="1400" kern="1200">
                  <a:solidFill>
                    <a:srgbClr val="737377"/>
                  </a:solidFill>
                  <a:latin typeface="Arial" charset="0"/>
                  <a:ea typeface="+mn-ea"/>
                  <a:cs typeface="+mn-cs"/>
                </a:defRPr>
              </a:lvl6pPr>
              <a:lvl7pPr marL="2743200" algn="l" defTabSz="914400" rtl="0" eaLnBrk="1" latinLnBrk="0" hangingPunct="1">
                <a:defRPr sz="1400" kern="1200">
                  <a:solidFill>
                    <a:srgbClr val="737377"/>
                  </a:solidFill>
                  <a:latin typeface="Arial" charset="0"/>
                  <a:ea typeface="+mn-ea"/>
                  <a:cs typeface="+mn-cs"/>
                </a:defRPr>
              </a:lvl7pPr>
              <a:lvl8pPr marL="3200400" algn="l" defTabSz="914400" rtl="0" eaLnBrk="1" latinLnBrk="0" hangingPunct="1">
                <a:defRPr sz="1400" kern="1200">
                  <a:solidFill>
                    <a:srgbClr val="737377"/>
                  </a:solidFill>
                  <a:latin typeface="Arial" charset="0"/>
                  <a:ea typeface="+mn-ea"/>
                  <a:cs typeface="+mn-cs"/>
                </a:defRPr>
              </a:lvl8pPr>
              <a:lvl9pPr marL="3657600" algn="l" defTabSz="914400" rtl="0" eaLnBrk="1" latinLnBrk="0" hangingPunct="1">
                <a:defRPr sz="1400" kern="1200">
                  <a:solidFill>
                    <a:srgbClr val="737377"/>
                  </a:solidFill>
                  <a:latin typeface="Arial" charset="0"/>
                  <a:ea typeface="+mn-ea"/>
                  <a:cs typeface="+mn-cs"/>
                </a:defRPr>
              </a:lvl9pPr>
            </a:lstStyle>
            <a:p>
              <a:pPr defTabSz="914400">
                <a:buClr>
                  <a:srgbClr val="1F497D"/>
                </a:buClr>
              </a:pPr>
              <a:r>
                <a:rPr lang="nb-NO" sz="1600" b="1" dirty="0">
                  <a:solidFill>
                    <a:prstClr val="white"/>
                  </a:solidFill>
                </a:rPr>
                <a:t>Felles plattform for digitalisering i kommunal sektor - FIKS</a:t>
              </a:r>
            </a:p>
          </p:txBody>
        </p:sp>
      </p:grpSp>
      <p:grpSp>
        <p:nvGrpSpPr>
          <p:cNvPr id="11" name="Gruppe 10"/>
          <p:cNvGrpSpPr/>
          <p:nvPr/>
        </p:nvGrpSpPr>
        <p:grpSpPr>
          <a:xfrm>
            <a:off x="9072332" y="3235171"/>
            <a:ext cx="2084053" cy="1922029"/>
            <a:chOff x="4826232" y="4600687"/>
            <a:chExt cx="1191727" cy="1194056"/>
          </a:xfrm>
        </p:grpSpPr>
        <p:sp>
          <p:nvSpPr>
            <p:cNvPr id="59" name="Avrundet rektangel 58"/>
            <p:cNvSpPr/>
            <p:nvPr/>
          </p:nvSpPr>
          <p:spPr>
            <a:xfrm>
              <a:off x="4826232" y="4600687"/>
              <a:ext cx="1191727" cy="1194056"/>
            </a:xfrm>
            <a:prstGeom prst="roundRect">
              <a:avLst/>
            </a:prstGeom>
            <a:solidFill>
              <a:schemeClr val="bg1"/>
            </a:solidFill>
            <a:ln w="19050" cap="flat" cmpd="sng" algn="ctr">
              <a:solidFill>
                <a:srgbClr val="002060"/>
              </a:solidFill>
              <a:prstDash val="solid"/>
            </a:ln>
            <a:effectLst>
              <a:outerShdw blurRad="40000" dist="23000" dir="5400000" rotWithShape="0">
                <a:srgbClr val="000000">
                  <a:alpha val="35000"/>
                </a:srgbClr>
              </a:outerShdw>
            </a:effectLst>
          </p:spPr>
          <p:txBody>
            <a:bodyPr rtlCol="0" anchor="ctr"/>
            <a:lstStyle/>
            <a:p>
              <a:pPr algn="ctr" defTabSz="914400"/>
              <a:endParaRPr lang="nb-NO" sz="1400" b="1" dirty="0">
                <a:solidFill>
                  <a:srgbClr val="1F497D"/>
                </a:solidFill>
                <a:latin typeface="Arial" charset="0"/>
              </a:endParaRPr>
            </a:p>
          </p:txBody>
        </p:sp>
        <p:sp>
          <p:nvSpPr>
            <p:cNvPr id="7" name="TekstSylinder 6"/>
            <p:cNvSpPr txBox="1"/>
            <p:nvPr/>
          </p:nvSpPr>
          <p:spPr>
            <a:xfrm>
              <a:off x="4828221" y="4800082"/>
              <a:ext cx="1128070" cy="305929"/>
            </a:xfrm>
            <a:prstGeom prst="rect">
              <a:avLst/>
            </a:prstGeom>
            <a:noFill/>
          </p:spPr>
          <p:txBody>
            <a:bodyPr wrap="square" rtlCol="0">
              <a:spAutoFit/>
            </a:bodyPr>
            <a:lstStyle/>
            <a:p>
              <a:pPr algn="ctr" defTabSz="914400"/>
              <a:r>
                <a:rPr lang="nb-NO" sz="1200" b="1" dirty="0">
                  <a:solidFill>
                    <a:srgbClr val="1F497D"/>
                  </a:solidFill>
                  <a:latin typeface="Arial" charset="0"/>
                </a:rPr>
                <a:t>Leverandører</a:t>
              </a:r>
            </a:p>
            <a:p>
              <a:pPr algn="ctr" defTabSz="914400"/>
              <a:r>
                <a:rPr lang="nb-NO" sz="700" dirty="0">
                  <a:solidFill>
                    <a:srgbClr val="1F497D"/>
                  </a:solidFill>
                </a:rPr>
                <a:t>-Produkt</a:t>
              </a:r>
            </a:p>
            <a:p>
              <a:pPr algn="ctr" defTabSz="914400"/>
              <a:r>
                <a:rPr lang="nb-NO" sz="700" dirty="0">
                  <a:solidFill>
                    <a:srgbClr val="1F497D"/>
                  </a:solidFill>
                </a:rPr>
                <a:t>-Tjenester</a:t>
              </a:r>
            </a:p>
          </p:txBody>
        </p:sp>
      </p:grpSp>
      <p:sp>
        <p:nvSpPr>
          <p:cNvPr id="54" name="Pil mot venstre og høyre 53"/>
          <p:cNvSpPr/>
          <p:nvPr/>
        </p:nvSpPr>
        <p:spPr>
          <a:xfrm rot="16200000">
            <a:off x="1532950" y="4127648"/>
            <a:ext cx="461087" cy="359959"/>
          </a:xfrm>
          <a:prstGeom prst="lef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defTabSz="914400">
              <a:buClr>
                <a:srgbClr val="1F497D"/>
              </a:buClr>
            </a:pPr>
            <a:endParaRPr lang="nb-NO" b="1">
              <a:solidFill>
                <a:srgbClr val="1F497D"/>
              </a:solidFill>
            </a:endParaRPr>
          </a:p>
        </p:txBody>
      </p:sp>
      <p:grpSp>
        <p:nvGrpSpPr>
          <p:cNvPr id="8" name="Gruppe 7"/>
          <p:cNvGrpSpPr/>
          <p:nvPr/>
        </p:nvGrpSpPr>
        <p:grpSpPr>
          <a:xfrm>
            <a:off x="748937" y="2276884"/>
            <a:ext cx="1986691" cy="1766505"/>
            <a:chOff x="1046650" y="749411"/>
            <a:chExt cx="1126936" cy="1766505"/>
          </a:xfrm>
        </p:grpSpPr>
        <p:sp>
          <p:nvSpPr>
            <p:cNvPr id="31" name="Avrundet rektangel 30"/>
            <p:cNvSpPr/>
            <p:nvPr/>
          </p:nvSpPr>
          <p:spPr>
            <a:xfrm>
              <a:off x="1077598" y="749411"/>
              <a:ext cx="1071405" cy="1766505"/>
            </a:xfrm>
            <a:prstGeom prst="roundRect">
              <a:avLst/>
            </a:prstGeom>
            <a:solidFill>
              <a:schemeClr val="bg1"/>
            </a:solidFill>
            <a:ln w="19050" cap="flat" cmpd="sng" algn="ctr">
              <a:solidFill>
                <a:srgbClr val="002060"/>
              </a:solidFill>
              <a:prstDash val="solid"/>
            </a:ln>
            <a:effectLst>
              <a:outerShdw blurRad="40000" dist="23000" dir="5400000" rotWithShape="0">
                <a:srgbClr val="000000">
                  <a:alpha val="35000"/>
                </a:srgbClr>
              </a:outerShdw>
            </a:effectLst>
          </p:spPr>
          <p:txBody>
            <a:bodyPr rtlCol="0" anchor="ctr"/>
            <a:lstStyle/>
            <a:p>
              <a:pPr algn="ctr" defTabSz="914400"/>
              <a:endParaRPr lang="nb-NO" sz="1400" b="1" dirty="0">
                <a:solidFill>
                  <a:srgbClr val="1F497D"/>
                </a:solidFill>
                <a:latin typeface="Arial" charset="0"/>
              </a:endParaRPr>
            </a:p>
          </p:txBody>
        </p:sp>
        <p:sp>
          <p:nvSpPr>
            <p:cNvPr id="3" name="TekstSylinder 2"/>
            <p:cNvSpPr txBox="1"/>
            <p:nvPr/>
          </p:nvSpPr>
          <p:spPr>
            <a:xfrm>
              <a:off x="1046650" y="824088"/>
              <a:ext cx="1126936" cy="276999"/>
            </a:xfrm>
            <a:prstGeom prst="rect">
              <a:avLst/>
            </a:prstGeom>
            <a:noFill/>
          </p:spPr>
          <p:txBody>
            <a:bodyPr wrap="square" rtlCol="0">
              <a:spAutoFit/>
            </a:bodyPr>
            <a:lstStyle/>
            <a:p>
              <a:pPr algn="ctr" defTabSz="914400"/>
              <a:r>
                <a:rPr lang="nb-NO" sz="1200" b="1" dirty="0">
                  <a:solidFill>
                    <a:srgbClr val="1F497D"/>
                  </a:solidFill>
                  <a:latin typeface="Arial" charset="0"/>
                </a:rPr>
                <a:t>Sektorielle</a:t>
              </a:r>
              <a:r>
                <a:rPr lang="nb-NO" sz="1000" b="1" dirty="0">
                  <a:solidFill>
                    <a:srgbClr val="1F497D"/>
                  </a:solidFill>
                  <a:latin typeface="Arial" charset="0"/>
                </a:rPr>
                <a:t> </a:t>
              </a:r>
              <a:r>
                <a:rPr lang="nb-NO" sz="1200" b="1" dirty="0">
                  <a:solidFill>
                    <a:srgbClr val="1F497D"/>
                  </a:solidFill>
                  <a:latin typeface="Arial" charset="0"/>
                </a:rPr>
                <a:t>løsninger</a:t>
              </a:r>
            </a:p>
          </p:txBody>
        </p:sp>
        <p:sp>
          <p:nvSpPr>
            <p:cNvPr id="5" name="TekstSylinder 4"/>
            <p:cNvSpPr txBox="1"/>
            <p:nvPr/>
          </p:nvSpPr>
          <p:spPr>
            <a:xfrm>
              <a:off x="1159212" y="1376346"/>
              <a:ext cx="911193" cy="169277"/>
            </a:xfrm>
            <a:prstGeom prst="rect">
              <a:avLst/>
            </a:prstGeom>
            <a:noFill/>
            <a:ln w="19050" cap="flat" cmpd="sng" algn="ctr">
              <a:solidFill>
                <a:srgbClr val="002060"/>
              </a:solidFill>
              <a:prstDash val="solid"/>
            </a:ln>
            <a:effectLst>
              <a:outerShdw blurRad="50800" dist="38100" dir="2700000" algn="tl" rotWithShape="0">
                <a:prstClr val="black">
                  <a:alpha val="40000"/>
                </a:prstClr>
              </a:outerShdw>
            </a:effectLst>
          </p:spPr>
          <p:txBody>
            <a:bodyPr lIns="36000" tIns="36000" rIns="36000" bIns="36000" rtlCol="0" anchor="ctr"/>
            <a:lstStyle>
              <a:defPPr>
                <a:defRPr lang="nb-NO"/>
              </a:defPPr>
              <a:lvl1pPr algn="ctr">
                <a:defRPr sz="800" b="1" kern="0">
                  <a:solidFill>
                    <a:srgbClr val="001A58">
                      <a:lumMod val="90000"/>
                      <a:lumOff val="10000"/>
                    </a:srgbClr>
                  </a:solidFill>
                  <a:latin typeface="Calibri"/>
                </a:defRPr>
              </a:lvl1pPr>
            </a:lstStyle>
            <a:p>
              <a:pPr defTabSz="914400"/>
              <a:r>
                <a:rPr lang="nb-NO" b="0" dirty="0">
                  <a:solidFill>
                    <a:srgbClr val="1F497D"/>
                  </a:solidFill>
                  <a:effectLst>
                    <a:outerShdw blurRad="38100" dist="38100" dir="2700000" algn="tl">
                      <a:srgbClr val="000000">
                        <a:alpha val="43137"/>
                      </a:srgbClr>
                    </a:outerShdw>
                  </a:effectLst>
                </a:rPr>
                <a:t>Statlige</a:t>
              </a:r>
            </a:p>
          </p:txBody>
        </p:sp>
        <p:sp>
          <p:nvSpPr>
            <p:cNvPr id="32" name="TekstSylinder 31"/>
            <p:cNvSpPr txBox="1"/>
            <p:nvPr/>
          </p:nvSpPr>
          <p:spPr>
            <a:xfrm>
              <a:off x="1162750" y="1592865"/>
              <a:ext cx="911193" cy="169277"/>
            </a:xfrm>
            <a:prstGeom prst="rect">
              <a:avLst/>
            </a:prstGeom>
            <a:noFill/>
            <a:ln w="19050" cap="flat" cmpd="sng" algn="ctr">
              <a:solidFill>
                <a:srgbClr val="002060"/>
              </a:solidFill>
              <a:prstDash val="solid"/>
            </a:ln>
            <a:effectLst>
              <a:outerShdw blurRad="50800" dist="38100" dir="2700000" algn="tl" rotWithShape="0">
                <a:prstClr val="black">
                  <a:alpha val="40000"/>
                </a:prstClr>
              </a:outerShdw>
            </a:effectLst>
          </p:spPr>
          <p:txBody>
            <a:bodyPr lIns="36000" tIns="36000" rIns="36000" bIns="36000" rtlCol="0" anchor="ctr"/>
            <a:lstStyle>
              <a:defPPr>
                <a:defRPr lang="nb-NO"/>
              </a:defPPr>
              <a:lvl1pPr algn="ctr">
                <a:defRPr sz="800" b="1" kern="0">
                  <a:solidFill>
                    <a:srgbClr val="001A58">
                      <a:lumMod val="90000"/>
                      <a:lumOff val="10000"/>
                    </a:srgbClr>
                  </a:solidFill>
                  <a:latin typeface="Calibri"/>
                </a:defRPr>
              </a:lvl1pPr>
            </a:lstStyle>
            <a:p>
              <a:pPr defTabSz="914400"/>
              <a:r>
                <a:rPr lang="nb-NO" b="0" dirty="0">
                  <a:solidFill>
                    <a:srgbClr val="1F497D"/>
                  </a:solidFill>
                  <a:effectLst>
                    <a:outerShdw blurRad="38100" dist="38100" dir="2700000" algn="tl">
                      <a:srgbClr val="000000">
                        <a:alpha val="43137"/>
                      </a:srgbClr>
                    </a:outerShdw>
                  </a:effectLst>
                </a:rPr>
                <a:t>Kommunale</a:t>
              </a:r>
            </a:p>
          </p:txBody>
        </p:sp>
        <p:sp>
          <p:nvSpPr>
            <p:cNvPr id="33" name="TekstSylinder 32"/>
            <p:cNvSpPr txBox="1"/>
            <p:nvPr/>
          </p:nvSpPr>
          <p:spPr>
            <a:xfrm>
              <a:off x="1167033" y="1811703"/>
              <a:ext cx="911193" cy="169277"/>
            </a:xfrm>
            <a:prstGeom prst="rect">
              <a:avLst/>
            </a:prstGeom>
            <a:noFill/>
            <a:ln w="19050" cap="flat" cmpd="sng" algn="ctr">
              <a:solidFill>
                <a:srgbClr val="002060"/>
              </a:solidFill>
              <a:prstDash val="solid"/>
            </a:ln>
            <a:effectLst>
              <a:outerShdw blurRad="50800" dist="38100" dir="2700000" algn="tl" rotWithShape="0">
                <a:prstClr val="black">
                  <a:alpha val="40000"/>
                </a:prstClr>
              </a:outerShdw>
            </a:effectLst>
          </p:spPr>
          <p:txBody>
            <a:bodyPr lIns="36000" tIns="36000" rIns="36000" bIns="36000" rtlCol="0" anchor="ctr"/>
            <a:lstStyle>
              <a:defPPr>
                <a:defRPr lang="nb-NO"/>
              </a:defPPr>
              <a:lvl1pPr algn="ctr">
                <a:defRPr sz="800" b="1" kern="0">
                  <a:solidFill>
                    <a:srgbClr val="001A58">
                      <a:lumMod val="90000"/>
                      <a:lumOff val="10000"/>
                    </a:srgbClr>
                  </a:solidFill>
                  <a:latin typeface="Calibri"/>
                </a:defRPr>
              </a:lvl1pPr>
            </a:lstStyle>
            <a:p>
              <a:pPr defTabSz="914400"/>
              <a:r>
                <a:rPr lang="nb-NO" b="0" dirty="0">
                  <a:solidFill>
                    <a:srgbClr val="1F497D"/>
                  </a:solidFill>
                  <a:effectLst>
                    <a:outerShdw blurRad="38100" dist="38100" dir="2700000" algn="tl">
                      <a:srgbClr val="000000">
                        <a:alpha val="43137"/>
                      </a:srgbClr>
                    </a:outerShdw>
                  </a:effectLst>
                </a:rPr>
                <a:t>Fylkeskommunale</a:t>
              </a:r>
            </a:p>
          </p:txBody>
        </p:sp>
        <p:sp>
          <p:nvSpPr>
            <p:cNvPr id="36" name="TekstSylinder 35"/>
            <p:cNvSpPr txBox="1"/>
            <p:nvPr/>
          </p:nvSpPr>
          <p:spPr>
            <a:xfrm>
              <a:off x="1162750" y="2024913"/>
              <a:ext cx="911193" cy="169277"/>
            </a:xfrm>
            <a:prstGeom prst="rect">
              <a:avLst/>
            </a:prstGeom>
            <a:noFill/>
            <a:ln w="19050" cap="flat" cmpd="sng" algn="ctr">
              <a:solidFill>
                <a:srgbClr val="002060"/>
              </a:solidFill>
              <a:prstDash val="solid"/>
            </a:ln>
            <a:effectLst>
              <a:outerShdw blurRad="50800" dist="38100" dir="2700000" algn="tl" rotWithShape="0">
                <a:prstClr val="black">
                  <a:alpha val="40000"/>
                </a:prstClr>
              </a:outerShdw>
            </a:effectLst>
          </p:spPr>
          <p:txBody>
            <a:bodyPr lIns="36000" tIns="36000" rIns="36000" bIns="36000" rtlCol="0" anchor="ctr"/>
            <a:lstStyle>
              <a:defPPr>
                <a:defRPr lang="nb-NO"/>
              </a:defPPr>
              <a:lvl1pPr algn="ctr">
                <a:defRPr sz="800" b="1" kern="0">
                  <a:solidFill>
                    <a:srgbClr val="001A58">
                      <a:lumMod val="90000"/>
                      <a:lumOff val="10000"/>
                    </a:srgbClr>
                  </a:solidFill>
                  <a:latin typeface="Calibri"/>
                </a:defRPr>
              </a:lvl1pPr>
            </a:lstStyle>
            <a:p>
              <a:pPr defTabSz="914400"/>
              <a:r>
                <a:rPr lang="nb-NO" b="0" dirty="0">
                  <a:solidFill>
                    <a:srgbClr val="1F497D"/>
                  </a:solidFill>
                  <a:effectLst>
                    <a:outerShdw blurRad="38100" dist="38100" dir="2700000" algn="tl">
                      <a:srgbClr val="000000">
                        <a:alpha val="43137"/>
                      </a:srgbClr>
                    </a:outerShdw>
                  </a:effectLst>
                </a:rPr>
                <a:t>……..</a:t>
              </a:r>
            </a:p>
          </p:txBody>
        </p:sp>
      </p:grpSp>
      <p:grpSp>
        <p:nvGrpSpPr>
          <p:cNvPr id="12" name="Gruppe 11"/>
          <p:cNvGrpSpPr/>
          <p:nvPr/>
        </p:nvGrpSpPr>
        <p:grpSpPr>
          <a:xfrm>
            <a:off x="3330950" y="2276885"/>
            <a:ext cx="4973311" cy="1761887"/>
            <a:chOff x="1068219" y="4565698"/>
            <a:chExt cx="3228975" cy="1229047"/>
          </a:xfrm>
        </p:grpSpPr>
        <p:sp>
          <p:nvSpPr>
            <p:cNvPr id="46" name="Avrundet rektangel 45"/>
            <p:cNvSpPr/>
            <p:nvPr/>
          </p:nvSpPr>
          <p:spPr>
            <a:xfrm>
              <a:off x="1068219" y="4565698"/>
              <a:ext cx="3228975" cy="1229047"/>
            </a:xfrm>
            <a:prstGeom prst="roundRect">
              <a:avLst/>
            </a:prstGeom>
            <a:solidFill>
              <a:schemeClr val="tx2">
                <a:lumMod val="75000"/>
              </a:schemeClr>
            </a:solidFill>
            <a:ln w="19050" cap="flat" cmpd="sng" algn="ctr">
              <a:solidFill>
                <a:srgbClr val="002060"/>
              </a:solidFill>
              <a:prstDash val="solid"/>
            </a:ln>
            <a:effectLst>
              <a:outerShdw blurRad="40000" dist="23000" dir="5400000" rotWithShape="0">
                <a:srgbClr val="000000">
                  <a:alpha val="35000"/>
                </a:srgbClr>
              </a:outerShdw>
            </a:effectLst>
          </p:spPr>
          <p:txBody>
            <a:bodyPr rtlCol="0" anchor="ctr"/>
            <a:lstStyle/>
            <a:p>
              <a:pPr algn="ctr" defTabSz="914400"/>
              <a:endParaRPr lang="nb-NO" sz="1200" b="1" dirty="0">
                <a:solidFill>
                  <a:prstClr val="white"/>
                </a:solidFill>
                <a:latin typeface="Arial" charset="0"/>
              </a:endParaRPr>
            </a:p>
          </p:txBody>
        </p:sp>
        <p:sp>
          <p:nvSpPr>
            <p:cNvPr id="37" name="Avrundet rektangel 36"/>
            <p:cNvSpPr/>
            <p:nvPr/>
          </p:nvSpPr>
          <p:spPr>
            <a:xfrm>
              <a:off x="1272814" y="5319162"/>
              <a:ext cx="1188239" cy="289503"/>
            </a:xfrm>
            <a:prstGeom prst="roundRect">
              <a:avLst/>
            </a:prstGeom>
            <a:noFill/>
            <a:ln w="19050" cap="flat" cmpd="sng" algn="ctr">
              <a:solidFill>
                <a:schemeClr val="bg1"/>
              </a:solidFill>
              <a:prstDash val="solid"/>
            </a:ln>
            <a:effectLst>
              <a:outerShdw blurRad="40000" dist="23000" dir="5400000" rotWithShape="0">
                <a:srgbClr val="000000">
                  <a:alpha val="35000"/>
                </a:srgbClr>
              </a:outerShdw>
            </a:effectLst>
          </p:spPr>
          <p:txBody>
            <a:bodyPr rtlCol="0" anchor="ctr"/>
            <a:lstStyle/>
            <a:p>
              <a:pPr algn="ctr" defTabSz="914400"/>
              <a:r>
                <a:rPr lang="nb-NO" sz="1100" b="1" kern="0" dirty="0">
                  <a:solidFill>
                    <a:prstClr val="white"/>
                  </a:solidFill>
                </a:rPr>
                <a:t>Sakarkivsystem</a:t>
              </a:r>
              <a:endParaRPr lang="nb-NO" sz="1200" b="1" kern="0" dirty="0">
                <a:solidFill>
                  <a:prstClr val="white"/>
                </a:solidFill>
              </a:endParaRPr>
            </a:p>
          </p:txBody>
        </p:sp>
        <p:sp>
          <p:nvSpPr>
            <p:cNvPr id="48" name="TekstSylinder 14"/>
            <p:cNvSpPr txBox="1"/>
            <p:nvPr/>
          </p:nvSpPr>
          <p:spPr>
            <a:xfrm>
              <a:off x="1765903" y="4774679"/>
              <a:ext cx="1850691" cy="236167"/>
            </a:xfrm>
            <a:prstGeom prst="rect">
              <a:avLst/>
            </a:prstGeom>
            <a:noFill/>
          </p:spPr>
          <p:txBody>
            <a:bodyPr wrap="none" rtlCol="0">
              <a:spAutoFit/>
            </a:bodyP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5pPr>
              <a:lvl6pPr marL="2286000" algn="l" defTabSz="914400" rtl="0" eaLnBrk="1" latinLnBrk="0" hangingPunct="1">
                <a:defRPr sz="1400" kern="1200">
                  <a:solidFill>
                    <a:srgbClr val="737377"/>
                  </a:solidFill>
                  <a:latin typeface="Arial" charset="0"/>
                  <a:ea typeface="+mn-ea"/>
                  <a:cs typeface="+mn-cs"/>
                </a:defRPr>
              </a:lvl6pPr>
              <a:lvl7pPr marL="2743200" algn="l" defTabSz="914400" rtl="0" eaLnBrk="1" latinLnBrk="0" hangingPunct="1">
                <a:defRPr sz="1400" kern="1200">
                  <a:solidFill>
                    <a:srgbClr val="737377"/>
                  </a:solidFill>
                  <a:latin typeface="Arial" charset="0"/>
                  <a:ea typeface="+mn-ea"/>
                  <a:cs typeface="+mn-cs"/>
                </a:defRPr>
              </a:lvl7pPr>
              <a:lvl8pPr marL="3200400" algn="l" defTabSz="914400" rtl="0" eaLnBrk="1" latinLnBrk="0" hangingPunct="1">
                <a:defRPr sz="1400" kern="1200">
                  <a:solidFill>
                    <a:srgbClr val="737377"/>
                  </a:solidFill>
                  <a:latin typeface="Arial" charset="0"/>
                  <a:ea typeface="+mn-ea"/>
                  <a:cs typeface="+mn-cs"/>
                </a:defRPr>
              </a:lvl8pPr>
              <a:lvl9pPr marL="3657600" algn="l" defTabSz="914400" rtl="0" eaLnBrk="1" latinLnBrk="0" hangingPunct="1">
                <a:defRPr sz="1400" kern="1200">
                  <a:solidFill>
                    <a:srgbClr val="737377"/>
                  </a:solidFill>
                  <a:latin typeface="Arial" charset="0"/>
                  <a:ea typeface="+mn-ea"/>
                  <a:cs typeface="+mn-cs"/>
                </a:defRPr>
              </a:lvl9pPr>
            </a:lstStyle>
            <a:p>
              <a:pPr defTabSz="914400">
                <a:buClr>
                  <a:srgbClr val="1F497D"/>
                </a:buClr>
              </a:pPr>
              <a:r>
                <a:rPr lang="nb-NO" sz="1600" b="1" dirty="0">
                  <a:solidFill>
                    <a:prstClr val="white"/>
                  </a:solidFill>
                </a:rPr>
                <a:t>Kommune/Fylkeskommune</a:t>
              </a:r>
            </a:p>
          </p:txBody>
        </p:sp>
        <p:sp>
          <p:nvSpPr>
            <p:cNvPr id="49" name="Avrundet rektangel 48"/>
            <p:cNvSpPr/>
            <p:nvPr/>
          </p:nvSpPr>
          <p:spPr>
            <a:xfrm>
              <a:off x="2797584" y="5319162"/>
              <a:ext cx="1188239" cy="292935"/>
            </a:xfrm>
            <a:prstGeom prst="roundRect">
              <a:avLst/>
            </a:prstGeom>
            <a:noFill/>
            <a:ln w="19050" cap="flat" cmpd="sng" algn="ctr">
              <a:solidFill>
                <a:schemeClr val="bg1"/>
              </a:solidFill>
              <a:prstDash val="solid"/>
            </a:ln>
            <a:effectLst>
              <a:outerShdw blurRad="40000" dist="23000" dir="5400000" rotWithShape="0">
                <a:srgbClr val="000000">
                  <a:alpha val="35000"/>
                </a:srgbClr>
              </a:outerShdw>
            </a:effectLst>
          </p:spPr>
          <p:txBody>
            <a:bodyPr rtlCol="0" anchor="ctr"/>
            <a:lstStyle/>
            <a:p>
              <a:pPr algn="ctr" defTabSz="914400"/>
              <a:r>
                <a:rPr lang="nb-NO" sz="1100" b="1" kern="0" dirty="0">
                  <a:solidFill>
                    <a:prstClr val="white"/>
                  </a:solidFill>
                </a:rPr>
                <a:t>Fagsystem</a:t>
              </a:r>
              <a:endParaRPr lang="nb-NO" sz="1200" b="1" kern="0" dirty="0">
                <a:solidFill>
                  <a:prstClr val="white"/>
                </a:solidFill>
              </a:endParaRPr>
            </a:p>
          </p:txBody>
        </p:sp>
      </p:grpSp>
      <p:sp>
        <p:nvSpPr>
          <p:cNvPr id="55" name="Pil mot venstre og høyre 54"/>
          <p:cNvSpPr/>
          <p:nvPr/>
        </p:nvSpPr>
        <p:spPr>
          <a:xfrm>
            <a:off x="8361553" y="5439748"/>
            <a:ext cx="614783" cy="269969"/>
          </a:xfrm>
          <a:prstGeom prst="lef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defTabSz="914400">
              <a:buClr>
                <a:srgbClr val="1F497D"/>
              </a:buClr>
            </a:pPr>
            <a:endParaRPr lang="nb-NO" b="1">
              <a:solidFill>
                <a:srgbClr val="1F497D"/>
              </a:solidFill>
            </a:endParaRPr>
          </a:p>
        </p:txBody>
      </p:sp>
      <p:sp>
        <p:nvSpPr>
          <p:cNvPr id="56" name="Pil mot venstre og høyre 55"/>
          <p:cNvSpPr/>
          <p:nvPr/>
        </p:nvSpPr>
        <p:spPr>
          <a:xfrm>
            <a:off x="2696923" y="3073580"/>
            <a:ext cx="614783" cy="265584"/>
          </a:xfrm>
          <a:prstGeom prst="leftRigh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50000"/>
              </a:spcBef>
              <a:spcAft>
                <a:spcPct val="0"/>
              </a:spcAft>
              <a:buClr>
                <a:srgbClr val="1F497D"/>
              </a:buClr>
              <a:buFont typeface="Symbol" pitchFamily="18" charset="2"/>
              <a:buNone/>
            </a:pPr>
            <a:endParaRPr lang="nb-NO" sz="1400" b="1">
              <a:solidFill>
                <a:srgbClr val="1F497D"/>
              </a:solidFill>
            </a:endParaRPr>
          </a:p>
        </p:txBody>
      </p:sp>
      <p:sp>
        <p:nvSpPr>
          <p:cNvPr id="57" name="Pil mot venstre og høyre 56"/>
          <p:cNvSpPr/>
          <p:nvPr/>
        </p:nvSpPr>
        <p:spPr>
          <a:xfrm>
            <a:off x="8387422" y="3289616"/>
            <a:ext cx="614783" cy="277359"/>
          </a:xfrm>
          <a:prstGeom prst="leftRigh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defTabSz="914400">
              <a:buClr>
                <a:srgbClr val="1F497D"/>
              </a:buClr>
            </a:pPr>
            <a:endParaRPr lang="nb-NO" b="1">
              <a:solidFill>
                <a:srgbClr val="1F497D"/>
              </a:solidFill>
            </a:endParaRPr>
          </a:p>
        </p:txBody>
      </p:sp>
      <p:sp>
        <p:nvSpPr>
          <p:cNvPr id="58" name="Pil mot venstre og høyre 57"/>
          <p:cNvSpPr/>
          <p:nvPr/>
        </p:nvSpPr>
        <p:spPr>
          <a:xfrm rot="16200000">
            <a:off x="1532950" y="1823388"/>
            <a:ext cx="461087" cy="359959"/>
          </a:xfrm>
          <a:prstGeom prst="lef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defTabSz="914400">
              <a:buClr>
                <a:srgbClr val="1F497D"/>
              </a:buClr>
            </a:pPr>
            <a:endParaRPr lang="nb-NO" b="1">
              <a:solidFill>
                <a:srgbClr val="1F497D"/>
              </a:solidFill>
            </a:endParaRPr>
          </a:p>
        </p:txBody>
      </p:sp>
      <p:sp>
        <p:nvSpPr>
          <p:cNvPr id="60" name="Pil mot venstre og høyre 59"/>
          <p:cNvSpPr/>
          <p:nvPr/>
        </p:nvSpPr>
        <p:spPr>
          <a:xfrm rot="16200000">
            <a:off x="5493471" y="1823388"/>
            <a:ext cx="461087" cy="359959"/>
          </a:xfrm>
          <a:prstGeom prst="lef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defTabSz="914400">
              <a:buClr>
                <a:srgbClr val="1F497D"/>
              </a:buClr>
            </a:pPr>
            <a:endParaRPr lang="nb-NO" b="1">
              <a:solidFill>
                <a:srgbClr val="1F497D"/>
              </a:solidFill>
            </a:endParaRPr>
          </a:p>
        </p:txBody>
      </p:sp>
      <p:sp>
        <p:nvSpPr>
          <p:cNvPr id="61" name="Pil mot venstre og høyre 60"/>
          <p:cNvSpPr/>
          <p:nvPr/>
        </p:nvSpPr>
        <p:spPr>
          <a:xfrm rot="16200000">
            <a:off x="5469387" y="4127649"/>
            <a:ext cx="461087" cy="359959"/>
          </a:xfrm>
          <a:prstGeom prst="lef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defTabSz="914400">
              <a:buClr>
                <a:srgbClr val="1F497D"/>
              </a:buClr>
            </a:pPr>
            <a:endParaRPr lang="nb-NO" b="1">
              <a:solidFill>
                <a:srgbClr val="1F497D"/>
              </a:solidFill>
            </a:endParaRPr>
          </a:p>
        </p:txBody>
      </p:sp>
      <p:sp>
        <p:nvSpPr>
          <p:cNvPr id="64" name="Pil mot venstre og høyre 63"/>
          <p:cNvSpPr/>
          <p:nvPr/>
        </p:nvSpPr>
        <p:spPr>
          <a:xfrm>
            <a:off x="8400271" y="4725156"/>
            <a:ext cx="614783" cy="269969"/>
          </a:xfrm>
          <a:prstGeom prst="lef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defTabSz="914400">
              <a:buClr>
                <a:srgbClr val="1F497D"/>
              </a:buClr>
            </a:pPr>
            <a:endParaRPr lang="nb-NO" b="1">
              <a:solidFill>
                <a:srgbClr val="1F497D"/>
              </a:solidFill>
            </a:endParaRPr>
          </a:p>
        </p:txBody>
      </p:sp>
      <p:grpSp>
        <p:nvGrpSpPr>
          <p:cNvPr id="53" name="Gruppe 52"/>
          <p:cNvGrpSpPr/>
          <p:nvPr/>
        </p:nvGrpSpPr>
        <p:grpSpPr>
          <a:xfrm>
            <a:off x="9059632" y="2002558"/>
            <a:ext cx="2084053" cy="1149807"/>
            <a:chOff x="6579450" y="3034646"/>
            <a:chExt cx="1710080" cy="1004960"/>
          </a:xfrm>
        </p:grpSpPr>
        <p:sp>
          <p:nvSpPr>
            <p:cNvPr id="62" name="Avrundet rektangel 61"/>
            <p:cNvSpPr/>
            <p:nvPr/>
          </p:nvSpPr>
          <p:spPr>
            <a:xfrm>
              <a:off x="6579450" y="3034646"/>
              <a:ext cx="1710080" cy="1004960"/>
            </a:xfrm>
            <a:prstGeom prst="roundRect">
              <a:avLst/>
            </a:prstGeom>
            <a:solidFill>
              <a:schemeClr val="bg1"/>
            </a:solidFill>
            <a:ln w="19050" cap="flat" cmpd="sng" algn="ctr">
              <a:solidFill>
                <a:schemeClr val="bg1">
                  <a:lumMod val="65000"/>
                </a:schemeClr>
              </a:solidFill>
              <a:prstDash val="solid"/>
            </a:ln>
            <a:effectLst>
              <a:outerShdw blurRad="40000" dist="23000" dir="5400000" rotWithShape="0">
                <a:srgbClr val="000000">
                  <a:alpha val="35000"/>
                </a:srgbClr>
              </a:outerShdw>
            </a:effectLst>
          </p:spPr>
          <p:txBody>
            <a:bodyPr rtlCol="0" anchor="ctr"/>
            <a:lstStyle/>
            <a:p>
              <a:pPr algn="ctr" defTabSz="914400"/>
              <a:endParaRPr lang="nb-NO" sz="1200" b="1" dirty="0">
                <a:solidFill>
                  <a:prstClr val="white">
                    <a:lumMod val="75000"/>
                  </a:prstClr>
                </a:solidFill>
                <a:latin typeface="Arial" charset="0"/>
              </a:endParaRPr>
            </a:p>
          </p:txBody>
        </p:sp>
        <p:sp>
          <p:nvSpPr>
            <p:cNvPr id="63" name="Avrundet rektangel 62"/>
            <p:cNvSpPr/>
            <p:nvPr/>
          </p:nvSpPr>
          <p:spPr>
            <a:xfrm>
              <a:off x="6660170" y="3379802"/>
              <a:ext cx="1575017" cy="157325"/>
            </a:xfrm>
            <a:prstGeom prst="roundRect">
              <a:avLst/>
            </a:prstGeom>
            <a:noFill/>
            <a:ln w="19050" cap="flat" cmpd="sng" algn="ctr">
              <a:solidFill>
                <a:schemeClr val="bg1">
                  <a:lumMod val="65000"/>
                </a:schemeClr>
              </a:solidFill>
              <a:prstDash val="solid"/>
            </a:ln>
            <a:effectLst>
              <a:outerShdw blurRad="40000" dist="23000" dir="5400000" rotWithShape="0">
                <a:srgbClr val="000000">
                  <a:alpha val="35000"/>
                </a:srgbClr>
              </a:outerShdw>
            </a:effectLst>
          </p:spPr>
          <p:txBody>
            <a:bodyPr lIns="36000" tIns="36000" rIns="36000" bIns="36000" rtlCol="0" anchor="ctr"/>
            <a:lstStyle/>
            <a:p>
              <a:pPr algn="ctr" defTabSz="914400"/>
              <a:r>
                <a:rPr lang="nb-NO" sz="700" kern="0" dirty="0">
                  <a:solidFill>
                    <a:prstClr val="white">
                      <a:lumMod val="75000"/>
                    </a:prstClr>
                  </a:solidFill>
                </a:rPr>
                <a:t>Nasjonale løsningskomponenter</a:t>
              </a:r>
            </a:p>
          </p:txBody>
        </p:sp>
        <p:sp>
          <p:nvSpPr>
            <p:cNvPr id="65" name="Avrundet rektangel 64"/>
            <p:cNvSpPr/>
            <p:nvPr/>
          </p:nvSpPr>
          <p:spPr>
            <a:xfrm>
              <a:off x="6664016" y="3568613"/>
              <a:ext cx="1571791" cy="157325"/>
            </a:xfrm>
            <a:prstGeom prst="roundRect">
              <a:avLst/>
            </a:prstGeom>
            <a:noFill/>
            <a:ln w="19050" cap="flat" cmpd="sng" algn="ctr">
              <a:solidFill>
                <a:schemeClr val="bg1">
                  <a:lumMod val="65000"/>
                </a:schemeClr>
              </a:solidFill>
              <a:prstDash val="solid"/>
            </a:ln>
            <a:effectLst>
              <a:outerShdw blurRad="40000" dist="23000" dir="5400000" rotWithShape="0">
                <a:srgbClr val="000000">
                  <a:alpha val="35000"/>
                </a:srgbClr>
              </a:outerShdw>
            </a:effectLst>
          </p:spPr>
          <p:txBody>
            <a:bodyPr lIns="36000" tIns="36000" rIns="36000" bIns="36000" rtlCol="0" anchor="ctr"/>
            <a:lstStyle/>
            <a:p>
              <a:pPr algn="ctr" defTabSz="914400"/>
              <a:r>
                <a:rPr lang="nb-NO" sz="700" kern="0" dirty="0">
                  <a:solidFill>
                    <a:prstClr val="white">
                      <a:lumMod val="75000"/>
                    </a:prstClr>
                  </a:solidFill>
                </a:rPr>
                <a:t>Nasjonale registerkomponenter</a:t>
              </a:r>
            </a:p>
          </p:txBody>
        </p:sp>
        <p:sp>
          <p:nvSpPr>
            <p:cNvPr id="66" name="TekstSylinder 16"/>
            <p:cNvSpPr txBox="1"/>
            <p:nvPr/>
          </p:nvSpPr>
          <p:spPr>
            <a:xfrm>
              <a:off x="6791266" y="3034646"/>
              <a:ext cx="1339629" cy="376606"/>
            </a:xfrm>
            <a:prstGeom prst="rect">
              <a:avLst/>
            </a:prstGeom>
            <a:noFill/>
            <a:ln>
              <a:noFill/>
            </a:ln>
          </p:spPr>
          <p:txBody>
            <a:bodyPr wrap="square" rtlCol="0">
              <a:spAutoFit/>
            </a:bodyP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5pPr>
              <a:lvl6pPr marL="2286000" algn="l" defTabSz="914400" rtl="0" eaLnBrk="1" latinLnBrk="0" hangingPunct="1">
                <a:defRPr sz="1400" kern="1200">
                  <a:solidFill>
                    <a:srgbClr val="737377"/>
                  </a:solidFill>
                  <a:latin typeface="Arial" charset="0"/>
                  <a:ea typeface="+mn-ea"/>
                  <a:cs typeface="+mn-cs"/>
                </a:defRPr>
              </a:lvl6pPr>
              <a:lvl7pPr marL="2743200" algn="l" defTabSz="914400" rtl="0" eaLnBrk="1" latinLnBrk="0" hangingPunct="1">
                <a:defRPr sz="1400" kern="1200">
                  <a:solidFill>
                    <a:srgbClr val="737377"/>
                  </a:solidFill>
                  <a:latin typeface="Arial" charset="0"/>
                  <a:ea typeface="+mn-ea"/>
                  <a:cs typeface="+mn-cs"/>
                </a:defRPr>
              </a:lvl7pPr>
              <a:lvl8pPr marL="3200400" algn="l" defTabSz="914400" rtl="0" eaLnBrk="1" latinLnBrk="0" hangingPunct="1">
                <a:defRPr sz="1400" kern="1200">
                  <a:solidFill>
                    <a:srgbClr val="737377"/>
                  </a:solidFill>
                  <a:latin typeface="Arial" charset="0"/>
                  <a:ea typeface="+mn-ea"/>
                  <a:cs typeface="+mn-cs"/>
                </a:defRPr>
              </a:lvl8pPr>
              <a:lvl9pPr marL="3657600" algn="l" defTabSz="914400" rtl="0" eaLnBrk="1" latinLnBrk="0" hangingPunct="1">
                <a:defRPr sz="1400" kern="1200">
                  <a:solidFill>
                    <a:srgbClr val="737377"/>
                  </a:solidFill>
                  <a:latin typeface="Arial" charset="0"/>
                  <a:ea typeface="+mn-ea"/>
                  <a:cs typeface="+mn-cs"/>
                </a:defRPr>
              </a:lvl9pPr>
            </a:lstStyle>
            <a:p>
              <a:pPr defTabSz="914400">
                <a:spcBef>
                  <a:spcPts val="0"/>
                </a:spcBef>
                <a:buClr>
                  <a:srgbClr val="1F497D"/>
                </a:buClr>
              </a:pPr>
              <a:r>
                <a:rPr lang="nb-NO" sz="1100" b="1" dirty="0">
                  <a:solidFill>
                    <a:prstClr val="white">
                      <a:lumMod val="75000"/>
                    </a:prstClr>
                  </a:solidFill>
                </a:rPr>
                <a:t>Nasjonale </a:t>
              </a:r>
            </a:p>
            <a:p>
              <a:pPr defTabSz="914400">
                <a:spcBef>
                  <a:spcPts val="0"/>
                </a:spcBef>
                <a:buClr>
                  <a:srgbClr val="1F497D"/>
                </a:buClr>
              </a:pPr>
              <a:r>
                <a:rPr lang="nb-NO" sz="1100" b="1" dirty="0">
                  <a:solidFill>
                    <a:prstClr val="white">
                      <a:lumMod val="75000"/>
                    </a:prstClr>
                  </a:solidFill>
                </a:rPr>
                <a:t>fellesløsninger</a:t>
              </a:r>
            </a:p>
          </p:txBody>
        </p:sp>
        <p:sp>
          <p:nvSpPr>
            <p:cNvPr id="67" name="Avrundet rektangel 66"/>
            <p:cNvSpPr/>
            <p:nvPr/>
          </p:nvSpPr>
          <p:spPr>
            <a:xfrm>
              <a:off x="6664015" y="3755091"/>
              <a:ext cx="1571791" cy="157325"/>
            </a:xfrm>
            <a:prstGeom prst="roundRect">
              <a:avLst/>
            </a:prstGeom>
            <a:noFill/>
            <a:ln w="19050" cap="flat" cmpd="sng" algn="ctr">
              <a:solidFill>
                <a:schemeClr val="bg1">
                  <a:lumMod val="65000"/>
                </a:schemeClr>
              </a:solidFill>
              <a:prstDash val="solid"/>
            </a:ln>
            <a:effectLst>
              <a:outerShdw blurRad="40000" dist="23000" dir="5400000" rotWithShape="0">
                <a:srgbClr val="000000">
                  <a:alpha val="35000"/>
                </a:srgbClr>
              </a:outerShdw>
            </a:effectLst>
          </p:spPr>
          <p:txBody>
            <a:bodyPr lIns="36000" tIns="36000" rIns="36000" bIns="36000" rtlCol="0" anchor="ctr"/>
            <a:lstStyle/>
            <a:p>
              <a:pPr algn="ctr" defTabSz="914400"/>
              <a:r>
                <a:rPr lang="nb-NO" sz="700" kern="0" dirty="0">
                  <a:solidFill>
                    <a:prstClr val="white">
                      <a:lumMod val="75000"/>
                    </a:prstClr>
                  </a:solidFill>
                </a:rPr>
                <a:t>Statlige integrasjonsplattformer</a:t>
              </a:r>
            </a:p>
          </p:txBody>
        </p:sp>
      </p:grpSp>
      <p:sp>
        <p:nvSpPr>
          <p:cNvPr id="68" name="Pil mot venstre og høyre 67"/>
          <p:cNvSpPr/>
          <p:nvPr/>
        </p:nvSpPr>
        <p:spPr>
          <a:xfrm>
            <a:off x="8348853" y="2522069"/>
            <a:ext cx="614783" cy="269969"/>
          </a:xfrm>
          <a:prstGeom prst="leftRightArrow">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chemeClr val="lt1"/>
                </a:solidFill>
                <a:latin typeface="+mn-lt"/>
                <a:ea typeface="+mn-ea"/>
                <a:cs typeface="+mn-cs"/>
              </a:defRPr>
            </a:lvl5pPr>
            <a:lvl6pPr marL="2286000" algn="l" defTabSz="914400" rtl="0" eaLnBrk="1" latinLnBrk="0" hangingPunct="1">
              <a:defRPr sz="1400" kern="1200">
                <a:solidFill>
                  <a:schemeClr val="lt1"/>
                </a:solidFill>
                <a:latin typeface="+mn-lt"/>
                <a:ea typeface="+mn-ea"/>
                <a:cs typeface="+mn-cs"/>
              </a:defRPr>
            </a:lvl6pPr>
            <a:lvl7pPr marL="2743200" algn="l" defTabSz="914400" rtl="0" eaLnBrk="1" latinLnBrk="0" hangingPunct="1">
              <a:defRPr sz="1400" kern="1200">
                <a:solidFill>
                  <a:schemeClr val="lt1"/>
                </a:solidFill>
                <a:latin typeface="+mn-lt"/>
                <a:ea typeface="+mn-ea"/>
                <a:cs typeface="+mn-cs"/>
              </a:defRPr>
            </a:lvl7pPr>
            <a:lvl8pPr marL="3200400" algn="l" defTabSz="914400" rtl="0" eaLnBrk="1" latinLnBrk="0" hangingPunct="1">
              <a:defRPr sz="1400" kern="1200">
                <a:solidFill>
                  <a:schemeClr val="lt1"/>
                </a:solidFill>
                <a:latin typeface="+mn-lt"/>
                <a:ea typeface="+mn-ea"/>
                <a:cs typeface="+mn-cs"/>
              </a:defRPr>
            </a:lvl8pPr>
            <a:lvl9pPr marL="3657600" algn="l" defTabSz="914400" rtl="0" eaLnBrk="1" latinLnBrk="0" hangingPunct="1">
              <a:defRPr sz="1400" kern="1200">
                <a:solidFill>
                  <a:schemeClr val="lt1"/>
                </a:solidFill>
                <a:latin typeface="+mn-lt"/>
                <a:ea typeface="+mn-ea"/>
                <a:cs typeface="+mn-cs"/>
              </a:defRPr>
            </a:lvl9pPr>
          </a:lstStyle>
          <a:p>
            <a:pPr defTabSz="914400">
              <a:buClr>
                <a:srgbClr val="1F497D"/>
              </a:buClr>
            </a:pPr>
            <a:endParaRPr lang="nb-NO" b="1">
              <a:solidFill>
                <a:srgbClr val="1F497D"/>
              </a:solidFill>
            </a:endParaRPr>
          </a:p>
        </p:txBody>
      </p:sp>
      <p:sp>
        <p:nvSpPr>
          <p:cNvPr id="69" name="Avrundet rektangel 68"/>
          <p:cNvSpPr/>
          <p:nvPr/>
        </p:nvSpPr>
        <p:spPr>
          <a:xfrm>
            <a:off x="1225541" y="5867860"/>
            <a:ext cx="3007275" cy="339060"/>
          </a:xfrm>
          <a:prstGeom prst="roundRect">
            <a:avLst/>
          </a:prstGeom>
          <a:noFill/>
          <a:ln w="19050" cap="flat" cmpd="sng" algn="ctr">
            <a:solidFill>
              <a:schemeClr val="bg1"/>
            </a:solidFill>
            <a:prstDash val="solid"/>
          </a:ln>
          <a:effectLst>
            <a:outerShdw blurRad="40000" dist="23000" dir="5400000" rotWithShape="0">
              <a:srgbClr val="000000">
                <a:alpha val="35000"/>
              </a:srgbClr>
            </a:outerShdw>
          </a:effectLst>
        </p:spPr>
        <p:txBody>
          <a:bodyPr rtlCol="0" anchor="ctr"/>
          <a:lstStyle/>
          <a:p>
            <a:pPr algn="ctr" defTabSz="914400"/>
            <a:r>
              <a:rPr lang="nb-NO" sz="1100" b="1" kern="0" dirty="0">
                <a:solidFill>
                  <a:prstClr val="white"/>
                </a:solidFill>
              </a:rPr>
              <a:t>KS Læring</a:t>
            </a:r>
          </a:p>
        </p:txBody>
      </p:sp>
    </p:spTree>
    <p:extLst>
      <p:ext uri="{BB962C8B-B14F-4D97-AF65-F5344CB8AC3E}">
        <p14:creationId xmlns:p14="http://schemas.microsoft.com/office/powerpoint/2010/main" val="144960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a:t>FIKS i kommunal sektor	</a:t>
            </a:r>
          </a:p>
        </p:txBody>
      </p:sp>
      <p:sp>
        <p:nvSpPr>
          <p:cNvPr id="3" name="Plassholder for innhold 2"/>
          <p:cNvSpPr>
            <a:spLocks noGrp="1"/>
          </p:cNvSpPr>
          <p:nvPr>
            <p:ph sz="quarter" idx="10"/>
          </p:nvPr>
        </p:nvSpPr>
        <p:spPr/>
        <p:txBody>
          <a:bodyPr>
            <a:normAutofit fontScale="25000" lnSpcReduction="20000"/>
          </a:bodyPr>
          <a:lstStyle/>
          <a:p>
            <a:pPr lvl="0"/>
            <a:r>
              <a:rPr lang="nb-NO" sz="2400" dirty="0"/>
              <a:t>FIKS </a:t>
            </a:r>
            <a:r>
              <a:rPr lang="nb-NO" sz="2400" b="1" dirty="0"/>
              <a:t>rammeverk</a:t>
            </a:r>
            <a:r>
              <a:rPr lang="nb-NO" sz="2400" dirty="0"/>
              <a:t> er FIKS plattformen og plattformen sett i sammenheng med styringsmodell og prosjektmetodikk for utvikling av offentlige digitale tjenester</a:t>
            </a:r>
          </a:p>
          <a:p>
            <a:pPr lvl="0"/>
            <a:r>
              <a:rPr lang="nb-NO" sz="2400" dirty="0"/>
              <a:t>FIKS </a:t>
            </a:r>
            <a:r>
              <a:rPr lang="nb-NO" sz="2400" b="1" dirty="0"/>
              <a:t>plattformen</a:t>
            </a:r>
            <a:r>
              <a:rPr lang="nb-NO" sz="2400" dirty="0"/>
              <a:t> er en samling av kommunale applikasjonstjenester som benyttes i offentlige tjenester</a:t>
            </a:r>
          </a:p>
          <a:p>
            <a:pPr lvl="0"/>
            <a:r>
              <a:rPr lang="nb-NO" sz="2400" dirty="0"/>
              <a:t>SvarUt er en kommunal applikasjons</a:t>
            </a:r>
            <a:r>
              <a:rPr lang="nb-NO" sz="2400" b="1" dirty="0"/>
              <a:t>tjeneste</a:t>
            </a:r>
            <a:r>
              <a:rPr lang="nb-NO" sz="2400" dirty="0"/>
              <a:t> på FIKS plattformen som benyttes i offentlige tjenester med integrasjon mellom stat og kommune og/eller kommune og innbygger</a:t>
            </a:r>
          </a:p>
          <a:p>
            <a:pPr lvl="0"/>
            <a:r>
              <a:rPr lang="nb-NO" sz="2400" dirty="0"/>
              <a:t>FIKS meldingsformidler er en </a:t>
            </a:r>
            <a:r>
              <a:rPr lang="nb-NO" sz="2400" b="1" dirty="0"/>
              <a:t>komponent</a:t>
            </a:r>
            <a:r>
              <a:rPr lang="nb-NO" sz="2400" dirty="0"/>
              <a:t> som benyttes av SvarUT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1821" y="241503"/>
            <a:ext cx="26416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7689" y="251230"/>
            <a:ext cx="2333487"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77227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880</Words>
  <Application>Microsoft Macintosh PowerPoint</Application>
  <PresentationFormat>Widescreen</PresentationFormat>
  <Paragraphs>141</Paragraphs>
  <Slides>12</Slides>
  <Notes>3</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12</vt:i4>
      </vt:variant>
    </vt:vector>
  </HeadingPairs>
  <TitlesOfParts>
    <vt:vector size="18" baseType="lpstr">
      <vt:lpstr>Arial</vt:lpstr>
      <vt:lpstr>Calibri</vt:lpstr>
      <vt:lpstr>Calibri Light</vt:lpstr>
      <vt:lpstr>Lucida Grande</vt:lpstr>
      <vt:lpstr>Symbol</vt:lpstr>
      <vt:lpstr>Office-tema</vt:lpstr>
      <vt:lpstr>Ett eksempel på hvordan flere kommuner kan samarbeide om å anskaffe nye løsninger…  Eksempelet er hentet fra kommunene i Grenlandområdet og gir et innblikk i hvordan disse har tilnærmet seg et samarbeid på tvers av kommunene…</vt:lpstr>
      <vt:lpstr>PowerPoint-presentasjon</vt:lpstr>
      <vt:lpstr>PowerPoint-presentasjon</vt:lpstr>
      <vt:lpstr>PowerPoint-presentasjon</vt:lpstr>
      <vt:lpstr>PowerPoint-presentasjon</vt:lpstr>
      <vt:lpstr>Finansiering</vt:lpstr>
      <vt:lpstr>Gjennomtenkt IKT-arkitektur</vt:lpstr>
      <vt:lpstr>Modell for digital samhandling i kommunal sektor</vt:lpstr>
      <vt:lpstr>FIKS i kommunal sektor </vt:lpstr>
      <vt:lpstr>Eksempel - SvarUt-tjenesten</vt:lpstr>
      <vt:lpstr>Dataflyt til kommune</vt:lpstr>
      <vt:lpstr>Sjekkliste i konsept-/planleggingsfasen…</vt:lpstr>
    </vt:vector>
  </TitlesOfParts>
  <Company/>
  <LinksUpToDate>false</LinksUpToDate>
  <SharedDoc>false</SharedDoc>
  <HyperlinksChanged>false</HyperlinksChanged>
  <AppVersion>16.0008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Ett eksempel på hvordan flere kommuner kan samarbeide om å anskaffe nye løsninger…  Eksempelet er hentet fra kommunene i Grenlandområdet og gir et innblikk i hvordan disse har tilnærmet seg et samarbeid på tvers av kommunene…</dc:title>
  <dc:creator>Sindre Haarr</dc:creator>
  <cp:lastModifiedBy>Sindre Haarr</cp:lastModifiedBy>
  <cp:revision>1</cp:revision>
  <dcterms:created xsi:type="dcterms:W3CDTF">2017-11-29T09:36:36Z</dcterms:created>
  <dcterms:modified xsi:type="dcterms:W3CDTF">2017-11-29T09:37:20Z</dcterms:modified>
</cp:coreProperties>
</file>